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60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5" r:id="rId32"/>
    <p:sldId id="336" r:id="rId33"/>
    <p:sldId id="337" r:id="rId34"/>
    <p:sldId id="338" r:id="rId35"/>
    <p:sldId id="339" r:id="rId36"/>
    <p:sldId id="342" r:id="rId37"/>
    <p:sldId id="340" r:id="rId38"/>
    <p:sldId id="341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2" r:id="rId47"/>
    <p:sldId id="351" r:id="rId48"/>
    <p:sldId id="350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4" autoAdjust="0"/>
    <p:restoredTop sz="94660"/>
  </p:normalViewPr>
  <p:slideViewPr>
    <p:cSldViewPr>
      <p:cViewPr varScale="1">
        <p:scale>
          <a:sx n="155" d="100"/>
          <a:sy n="155" d="100"/>
        </p:scale>
        <p:origin x="-22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D52F7-6E05-4307-A9E4-C9557AE947B6}" type="datetimeFigureOut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0A571-111C-404B-9AA3-43C28102A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查找表也可作用于彩色图，对每通道做同样处理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37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直方图均衡化也是均匀点运算，因此一种像素值只能变成另一种像素值，而数量上不可能拆分，因此不可能做到完全均衡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31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0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9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觉得应该用归一化直方图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3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27D7CB8-9C7C-4B96-B103-6E2FBEEB3D49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E192BF-8A2B-4160-A441-BE5DC4B63F34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F4B042-DD75-4516-B0BD-B8D8B1CEA5EC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1AB202-F98A-44A6-96A6-F2A71E7E9C58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7FF3C1-B701-459E-BF51-BDC95CDADD6C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CE6423-2BDF-40CA-A855-5550BBED132B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FDC1A8-21A2-40A7-B418-3A8347A9838A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D584BD-CAFA-483D-B971-69D35A29E884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41F1EE5-2BE1-4A8C-B7FC-9EC3A4B88015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71277BA-764E-4103-BB3B-207D19E30852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0155D4-BF83-4939-B9F0-F95902A5E3B4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513619-F095-4186-AF5C-A2591EC60CAA}" type="datetime1">
              <a:rPr lang="zh-CN" altLang="en-US" smtClean="0"/>
              <a:t>2017-9-28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计算机视觉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4000" dirty="0" smtClean="0"/>
              <a:t>第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章 用直方图统计像素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</a:t>
            </a:r>
            <a:r>
              <a:rPr lang="zh-CN" altLang="en-US" dirty="0" smtClean="0"/>
              <a:t>昆</a:t>
            </a:r>
            <a:endParaRPr lang="en-US" altLang="zh-CN" dirty="0" smtClean="0"/>
          </a:p>
          <a:p>
            <a:r>
              <a:rPr lang="en-US" altLang="zh-CN" dirty="0" smtClean="0"/>
              <a:t>cszoukun@foxmail.com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4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67463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任务</a:t>
            </a:r>
            <a:r>
              <a:rPr lang="zh-CN" altLang="en-US" sz="2800" dirty="0" smtClean="0"/>
              <a:t>：实现</a:t>
            </a:r>
            <a:r>
              <a:rPr lang="zh-CN" altLang="en-US" sz="2800" dirty="0" smtClean="0">
                <a:solidFill>
                  <a:srgbClr val="0000FF"/>
                </a:solidFill>
              </a:rPr>
              <a:t>灰度图像</a:t>
            </a:r>
            <a:r>
              <a:rPr lang="zh-CN" altLang="en-US" sz="2800" dirty="0" smtClean="0"/>
              <a:t>的</a:t>
            </a:r>
            <a:r>
              <a:rPr lang="zh-CN" altLang="en-US" sz="2800" dirty="0" smtClean="0">
                <a:solidFill>
                  <a:srgbClr val="0000FF"/>
                </a:solidFill>
              </a:rPr>
              <a:t>直方图计算</a:t>
            </a:r>
            <a:r>
              <a:rPr lang="zh-CN" altLang="en-US" sz="2800" dirty="0" smtClean="0"/>
              <a:t>和</a:t>
            </a:r>
            <a:r>
              <a:rPr lang="zh-CN" altLang="en-US" sz="2800" dirty="0" smtClean="0">
                <a:solidFill>
                  <a:srgbClr val="0000FF"/>
                </a:solidFill>
              </a:rPr>
              <a:t>显示</a:t>
            </a:r>
            <a:endParaRPr lang="en-US" altLang="zh-CN" sz="2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zh-CN" sz="24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class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Histogram1D</a:t>
            </a:r>
            <a:r>
              <a:rPr lang="en-US" altLang="zh-CN" sz="2400" dirty="0">
                <a:solidFill>
                  <a:srgbClr val="0070C0"/>
                </a:solidFill>
              </a:rPr>
              <a:t> {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private</a:t>
            </a:r>
            <a:r>
              <a:rPr lang="en-US" altLang="zh-CN" sz="2400" dirty="0">
                <a:solidFill>
                  <a:srgbClr val="0070C0"/>
                </a:solidFill>
              </a:rPr>
              <a:t>: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00FF"/>
                </a:solidFill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histSize</a:t>
            </a:r>
            <a:r>
              <a:rPr lang="en-US" altLang="zh-CN" sz="2400" dirty="0">
                <a:solidFill>
                  <a:srgbClr val="0070C0"/>
                </a:solidFill>
              </a:rPr>
              <a:t>[1];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直方图中条目的数量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00FF"/>
                </a:solidFill>
              </a:rPr>
              <a:t>float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hranges</a:t>
            </a:r>
            <a:r>
              <a:rPr lang="en-US" altLang="zh-CN" sz="2400" dirty="0">
                <a:solidFill>
                  <a:srgbClr val="0070C0"/>
                </a:solidFill>
              </a:rPr>
              <a:t>[2];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值范围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00FF"/>
                </a:solidFill>
              </a:rPr>
              <a:t>const</a:t>
            </a:r>
            <a:r>
              <a:rPr lang="en-US" altLang="zh-CN" sz="2400" dirty="0">
                <a:solidFill>
                  <a:srgbClr val="0000FF"/>
                </a:solidFill>
              </a:rPr>
              <a:t> float* </a:t>
            </a:r>
            <a:r>
              <a:rPr lang="en-US" altLang="zh-CN" sz="2400" dirty="0">
                <a:solidFill>
                  <a:srgbClr val="0070C0"/>
                </a:solidFill>
              </a:rPr>
              <a:t>ranges[1];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值范围的指针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00FF"/>
                </a:solidFill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channels[1];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要检查的</a:t>
            </a:r>
            <a:r>
              <a:rPr lang="zh-CN" altLang="en-US" sz="2400" dirty="0" smtClean="0">
                <a:solidFill>
                  <a:srgbClr val="00B050"/>
                </a:solidFill>
              </a:rPr>
              <a:t>通道</a:t>
            </a:r>
            <a:endParaRPr lang="zh-CN" altLang="en-US" sz="24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public</a:t>
            </a:r>
            <a:r>
              <a:rPr lang="en-US" altLang="zh-CN" sz="2400" dirty="0">
                <a:solidFill>
                  <a:srgbClr val="0070C0"/>
                </a:solidFill>
              </a:rPr>
              <a:t>: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Histogram1D() {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准备一维直方图的默认参数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err="1">
                <a:solidFill>
                  <a:srgbClr val="0070C0"/>
                </a:solidFill>
              </a:rPr>
              <a:t>histSize</a:t>
            </a:r>
            <a:r>
              <a:rPr lang="en-US" altLang="zh-CN" sz="2400" dirty="0">
                <a:solidFill>
                  <a:srgbClr val="0070C0"/>
                </a:solidFill>
              </a:rPr>
              <a:t>[0] = 256;	</a:t>
            </a:r>
            <a:r>
              <a:rPr lang="en-US" altLang="zh-CN" sz="2400" dirty="0" smtClean="0">
                <a:solidFill>
                  <a:srgbClr val="0070C0"/>
                </a:solidFill>
              </a:rPr>
              <a:t> 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en-US" altLang="zh-CN" sz="2400" dirty="0">
                <a:solidFill>
                  <a:srgbClr val="00B050"/>
                </a:solidFill>
              </a:rPr>
              <a:t>256</a:t>
            </a:r>
            <a:r>
              <a:rPr lang="zh-CN" altLang="en-US" sz="2400" dirty="0">
                <a:solidFill>
                  <a:srgbClr val="00B050"/>
                </a:solidFill>
              </a:rPr>
              <a:t>个条目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err="1">
                <a:solidFill>
                  <a:srgbClr val="0070C0"/>
                </a:solidFill>
              </a:rPr>
              <a:t>hranges</a:t>
            </a:r>
            <a:r>
              <a:rPr lang="en-US" altLang="zh-CN" sz="2400" dirty="0">
                <a:solidFill>
                  <a:srgbClr val="0070C0"/>
                </a:solidFill>
              </a:rPr>
              <a:t>[0] = 0.0;	</a:t>
            </a:r>
            <a:r>
              <a:rPr lang="en-US" altLang="zh-CN" sz="2400" dirty="0" smtClean="0">
                <a:solidFill>
                  <a:srgbClr val="0070C0"/>
                </a:solidFill>
              </a:rPr>
              <a:t> 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从</a:t>
            </a:r>
            <a:r>
              <a:rPr lang="en-US" altLang="zh-CN" sz="2400" dirty="0">
                <a:solidFill>
                  <a:srgbClr val="00B050"/>
                </a:solidFill>
              </a:rPr>
              <a:t>0</a:t>
            </a:r>
            <a:r>
              <a:rPr lang="zh-CN" altLang="en-US" sz="2400" dirty="0">
                <a:solidFill>
                  <a:srgbClr val="00B050"/>
                </a:solidFill>
              </a:rPr>
              <a:t>开始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含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err="1">
                <a:solidFill>
                  <a:srgbClr val="0070C0"/>
                </a:solidFill>
              </a:rPr>
              <a:t>hranges</a:t>
            </a:r>
            <a:r>
              <a:rPr lang="en-US" altLang="zh-CN" sz="2400" dirty="0">
                <a:solidFill>
                  <a:srgbClr val="0070C0"/>
                </a:solidFill>
              </a:rPr>
              <a:t>[1] = 256.0;	</a:t>
            </a:r>
            <a:r>
              <a:rPr lang="en-US" altLang="zh-CN" sz="2400" dirty="0" smtClean="0">
                <a:solidFill>
                  <a:srgbClr val="0070C0"/>
                </a:solidFill>
              </a:rPr>
              <a:t> 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到</a:t>
            </a:r>
            <a:r>
              <a:rPr lang="en-US" altLang="zh-CN" sz="2400" dirty="0">
                <a:solidFill>
                  <a:srgbClr val="00B050"/>
                </a:solidFill>
              </a:rPr>
              <a:t>256(</a:t>
            </a:r>
            <a:r>
              <a:rPr lang="zh-CN" altLang="en-US" sz="2400" dirty="0">
                <a:solidFill>
                  <a:srgbClr val="FF0000"/>
                </a:solidFill>
              </a:rPr>
              <a:t>不含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ranges[0] = </a:t>
            </a:r>
            <a:r>
              <a:rPr lang="en-US" altLang="zh-CN" sz="2400" dirty="0" err="1">
                <a:solidFill>
                  <a:srgbClr val="0070C0"/>
                </a:solidFill>
              </a:rPr>
              <a:t>hranges</a:t>
            </a:r>
            <a:r>
              <a:rPr lang="en-US" altLang="zh-CN" sz="2400" dirty="0" smtClean="0">
                <a:solidFill>
                  <a:srgbClr val="0070C0"/>
                </a:solidFill>
              </a:rPr>
              <a:t>;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值范围的指针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channels[0] = 0;	 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先关注通道</a:t>
            </a:r>
            <a:r>
              <a:rPr lang="en-US" altLang="zh-CN" sz="2400" dirty="0">
                <a:solidFill>
                  <a:srgbClr val="00B050"/>
                </a:solidFill>
              </a:rPr>
              <a:t>0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}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91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674635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endParaRPr lang="en-US" altLang="zh-CN" sz="24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计算一维直方图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cv::Mat </a:t>
            </a:r>
            <a:r>
              <a:rPr lang="en-US" altLang="zh-CN" sz="2400" dirty="0" err="1">
                <a:solidFill>
                  <a:srgbClr val="0070C0"/>
                </a:solidFill>
              </a:rPr>
              <a:t>getHistogram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const</a:t>
            </a:r>
            <a:r>
              <a:rPr lang="en-US" altLang="zh-CN" sz="2400" dirty="0">
                <a:solidFill>
                  <a:srgbClr val="0070C0"/>
                </a:solidFill>
              </a:rPr>
              <a:t> cv::Mat &amp;image) {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cv::Mat </a:t>
            </a:r>
            <a:r>
              <a:rPr lang="en-US" altLang="zh-CN" sz="2400" dirty="0" err="1">
                <a:solidFill>
                  <a:srgbClr val="0070C0"/>
                </a:solidFill>
              </a:rPr>
              <a:t>hist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计算直方图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0070C0"/>
                </a:solidFill>
              </a:rPr>
              <a:t>cv::</a:t>
            </a:r>
            <a:r>
              <a:rPr lang="en-US" altLang="zh-CN" sz="2400" dirty="0" err="1">
                <a:solidFill>
                  <a:srgbClr val="FF0000"/>
                </a:solidFill>
              </a:rPr>
              <a:t>calcHist</a:t>
            </a:r>
            <a:r>
              <a:rPr lang="en-US" altLang="zh-CN" sz="2400" dirty="0">
                <a:solidFill>
                  <a:srgbClr val="0070C0"/>
                </a:solidFill>
              </a:rPr>
              <a:t>(&amp;image,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	1,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仅为一个图像的直方图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	</a:t>
            </a:r>
            <a:r>
              <a:rPr lang="en-US" altLang="zh-CN" sz="2400" dirty="0">
                <a:solidFill>
                  <a:srgbClr val="0070C0"/>
                </a:solidFill>
              </a:rPr>
              <a:t>channels,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使用的通道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	</a:t>
            </a:r>
            <a:r>
              <a:rPr lang="en-US" altLang="zh-CN" sz="2400" dirty="0">
                <a:solidFill>
                  <a:srgbClr val="0070C0"/>
                </a:solidFill>
              </a:rPr>
              <a:t>cv::Mat(),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不使用</a:t>
            </a:r>
            <a:r>
              <a:rPr lang="zh-CN" altLang="en-US" sz="2400" dirty="0" smtClean="0">
                <a:solidFill>
                  <a:srgbClr val="00B050"/>
                </a:solidFill>
              </a:rPr>
              <a:t>掩码</a:t>
            </a:r>
            <a:r>
              <a:rPr lang="en-US" altLang="zh-CN" sz="2400" dirty="0" smtClean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传</a:t>
            </a:r>
            <a:r>
              <a:rPr lang="zh-CN" altLang="en-US" sz="2400" dirty="0" smtClean="0">
                <a:solidFill>
                  <a:srgbClr val="00B050"/>
                </a:solidFill>
              </a:rPr>
              <a:t>空图像</a:t>
            </a:r>
            <a:r>
              <a:rPr lang="en-US" altLang="zh-CN" sz="2400" dirty="0" smtClean="0">
                <a:solidFill>
                  <a:srgbClr val="00B050"/>
                </a:solidFill>
              </a:rPr>
              <a:t>)</a:t>
            </a:r>
            <a:endParaRPr lang="zh-CN" altLang="en-US" sz="24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	</a:t>
            </a:r>
            <a:r>
              <a:rPr lang="en-US" altLang="zh-CN" sz="2400" dirty="0" err="1">
                <a:solidFill>
                  <a:srgbClr val="0070C0"/>
                </a:solidFill>
              </a:rPr>
              <a:t>hist</a:t>
            </a:r>
            <a:r>
              <a:rPr lang="en-US" altLang="zh-CN" sz="2400" dirty="0">
                <a:solidFill>
                  <a:srgbClr val="0070C0"/>
                </a:solidFill>
              </a:rPr>
              <a:t>,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作为结果的直方图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	</a:t>
            </a:r>
            <a:r>
              <a:rPr lang="en-US" altLang="zh-CN" sz="2400" dirty="0">
                <a:solidFill>
                  <a:srgbClr val="0070C0"/>
                </a:solidFill>
              </a:rPr>
              <a:t>1,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这是一维的直方图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	</a:t>
            </a:r>
            <a:r>
              <a:rPr lang="en-US" altLang="zh-CN" sz="2400" dirty="0" err="1">
                <a:solidFill>
                  <a:srgbClr val="0070C0"/>
                </a:solidFill>
              </a:rPr>
              <a:t>histSize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条目数量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	</a:t>
            </a:r>
            <a:r>
              <a:rPr lang="en-US" altLang="zh-CN" sz="2400" dirty="0">
                <a:solidFill>
                  <a:srgbClr val="0070C0"/>
                </a:solidFill>
              </a:rPr>
              <a:t>ranges	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像素值的范围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	return </a:t>
            </a:r>
            <a:r>
              <a:rPr lang="en-US" altLang="zh-CN" sz="2400" dirty="0" err="1">
                <a:solidFill>
                  <a:srgbClr val="0070C0"/>
                </a:solidFill>
              </a:rPr>
              <a:t>hist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}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3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67463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 smtClean="0"/>
              <a:t>打开图像并进行测试</a:t>
            </a:r>
            <a:endParaRPr lang="en-US" altLang="zh-CN" sz="2800" dirty="0" smtClean="0"/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	</a:t>
            </a:r>
            <a:r>
              <a:rPr lang="en-US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读取输入的图像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cv::Mat image = cv::</a:t>
            </a:r>
            <a:r>
              <a:rPr lang="en-US" altLang="zh-CN" sz="2200" dirty="0" err="1">
                <a:solidFill>
                  <a:srgbClr val="0070C0"/>
                </a:solidFill>
              </a:rPr>
              <a:t>imread</a:t>
            </a:r>
            <a:r>
              <a:rPr lang="en-US" altLang="zh-CN" sz="2200" dirty="0">
                <a:solidFill>
                  <a:srgbClr val="0070C0"/>
                </a:solidFill>
              </a:rPr>
              <a:t>("group.jpg", 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>
                <a:solidFill>
                  <a:srgbClr val="FF0000"/>
                </a:solidFill>
              </a:rPr>
              <a:t>CV_LOAD_IMAGE_GRAYSCALE</a:t>
            </a:r>
            <a:r>
              <a:rPr lang="en-US" altLang="zh-CN" sz="2200" dirty="0">
                <a:solidFill>
                  <a:srgbClr val="0070C0"/>
                </a:solidFill>
              </a:rPr>
              <a:t>);  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作为灰度图导入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</a:t>
            </a:r>
            <a:r>
              <a:rPr lang="en-US" altLang="zh-CN" sz="2200" dirty="0" err="1">
                <a:solidFill>
                  <a:srgbClr val="0070C0"/>
                </a:solidFill>
              </a:rPr>
              <a:t>imshow</a:t>
            </a:r>
            <a:r>
              <a:rPr lang="en-US" altLang="zh-CN" sz="2200" dirty="0">
                <a:solidFill>
                  <a:srgbClr val="0070C0"/>
                </a:solidFill>
              </a:rPr>
              <a:t>("</a:t>
            </a:r>
            <a:r>
              <a:rPr lang="zh-CN" altLang="en-US" sz="2200" dirty="0">
                <a:solidFill>
                  <a:srgbClr val="0070C0"/>
                </a:solidFill>
              </a:rPr>
              <a:t>原图</a:t>
            </a:r>
            <a:r>
              <a:rPr lang="en-US" altLang="zh-CN" sz="2200" dirty="0">
                <a:solidFill>
                  <a:srgbClr val="0070C0"/>
                </a:solidFill>
              </a:rPr>
              <a:t>", image);</a:t>
            </a:r>
          </a:p>
          <a:p>
            <a:pPr marL="109728" indent="0">
              <a:buNone/>
            </a:pPr>
            <a:endParaRPr lang="en-US" altLang="zh-CN" sz="22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直方图对象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FF0000"/>
                </a:solidFill>
              </a:rPr>
              <a:t>Histogram1D h;</a:t>
            </a:r>
          </a:p>
          <a:p>
            <a:pPr marL="109728" indent="0">
              <a:buNone/>
            </a:pPr>
            <a:endParaRPr lang="en-US" altLang="zh-CN" sz="22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计算</a:t>
            </a:r>
            <a:r>
              <a:rPr lang="zh-CN" altLang="en-US" sz="2200" dirty="0" smtClean="0">
                <a:solidFill>
                  <a:srgbClr val="00B050"/>
                </a:solidFill>
              </a:rPr>
              <a:t>直方图（返回图像为一维</a:t>
            </a:r>
            <a:r>
              <a:rPr lang="zh-CN" altLang="en-US" sz="2200" dirty="0">
                <a:solidFill>
                  <a:srgbClr val="00B050"/>
                </a:solidFill>
              </a:rPr>
              <a:t>，</a:t>
            </a:r>
            <a:r>
              <a:rPr lang="zh-CN" altLang="en-US" sz="2200" dirty="0" smtClean="0">
                <a:solidFill>
                  <a:srgbClr val="00B050"/>
                </a:solidFill>
              </a:rPr>
              <a:t>像素类型为</a:t>
            </a:r>
            <a:r>
              <a:rPr lang="en-US" altLang="zh-CN" sz="2200" dirty="0" smtClean="0">
                <a:solidFill>
                  <a:srgbClr val="00B050"/>
                </a:solidFill>
              </a:rPr>
              <a:t>CV_32F</a:t>
            </a:r>
            <a:r>
              <a:rPr lang="zh-CN" altLang="en-US" sz="2200" dirty="0" smtClean="0">
                <a:solidFill>
                  <a:srgbClr val="00B050"/>
                </a:solidFill>
              </a:rPr>
              <a:t>）</a:t>
            </a:r>
            <a:endParaRPr lang="zh-CN" altLang="en-US" sz="22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FF0000"/>
                </a:solidFill>
              </a:rPr>
              <a:t>cv::Mat </a:t>
            </a:r>
            <a:r>
              <a:rPr lang="en-US" altLang="zh-CN" sz="2200" dirty="0" err="1">
                <a:solidFill>
                  <a:srgbClr val="FF0000"/>
                </a:solidFill>
              </a:rPr>
              <a:t>histo</a:t>
            </a:r>
            <a:r>
              <a:rPr lang="en-US" altLang="zh-CN" sz="2200" dirty="0">
                <a:solidFill>
                  <a:srgbClr val="FF0000"/>
                </a:solidFill>
              </a:rPr>
              <a:t> = </a:t>
            </a:r>
            <a:r>
              <a:rPr lang="en-US" altLang="zh-CN" sz="2200" dirty="0" err="1">
                <a:solidFill>
                  <a:srgbClr val="FF0000"/>
                </a:solidFill>
              </a:rPr>
              <a:t>h.getHistogram</a:t>
            </a:r>
            <a:r>
              <a:rPr lang="en-US" altLang="zh-CN" sz="2200" dirty="0">
                <a:solidFill>
                  <a:srgbClr val="FF0000"/>
                </a:solidFill>
              </a:rPr>
              <a:t>(image);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00FF"/>
                </a:solidFill>
              </a:rPr>
              <a:t>	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循环遍历并输出每个条目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for (</a:t>
            </a:r>
            <a:r>
              <a:rPr lang="en-US" altLang="zh-CN" sz="2200" dirty="0" err="1">
                <a:solidFill>
                  <a:srgbClr val="0070C0"/>
                </a:solidFill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 err="1">
                <a:solidFill>
                  <a:srgbClr val="0070C0"/>
                </a:solidFill>
              </a:rPr>
              <a:t>i</a:t>
            </a:r>
            <a:r>
              <a:rPr lang="en-US" altLang="zh-CN" sz="2200" dirty="0">
                <a:solidFill>
                  <a:srgbClr val="0070C0"/>
                </a:solidFill>
              </a:rPr>
              <a:t> = 0; </a:t>
            </a:r>
            <a:r>
              <a:rPr lang="en-US" altLang="zh-CN" sz="2200" dirty="0" err="1">
                <a:solidFill>
                  <a:srgbClr val="0070C0"/>
                </a:solidFill>
              </a:rPr>
              <a:t>i</a:t>
            </a:r>
            <a:r>
              <a:rPr lang="en-US" altLang="zh-CN" sz="2200" dirty="0">
                <a:solidFill>
                  <a:srgbClr val="0070C0"/>
                </a:solidFill>
              </a:rPr>
              <a:t> &lt; 256; </a:t>
            </a:r>
            <a:r>
              <a:rPr lang="en-US" altLang="zh-CN" sz="2200" dirty="0" err="1">
                <a:solidFill>
                  <a:srgbClr val="0070C0"/>
                </a:solidFill>
              </a:rPr>
              <a:t>i</a:t>
            </a:r>
            <a:r>
              <a:rPr lang="en-US" altLang="zh-CN" sz="2200" dirty="0">
                <a:solidFill>
                  <a:srgbClr val="0070C0"/>
                </a:solidFill>
              </a:rPr>
              <a:t>++)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 err="1">
                <a:solidFill>
                  <a:srgbClr val="0070C0"/>
                </a:solidFill>
              </a:rPr>
              <a:t>cout</a:t>
            </a:r>
            <a:r>
              <a:rPr lang="en-US" altLang="zh-CN" sz="2200" dirty="0">
                <a:solidFill>
                  <a:srgbClr val="0070C0"/>
                </a:solidFill>
              </a:rPr>
              <a:t> &lt;&lt; "Value " &lt;&lt; </a:t>
            </a:r>
            <a:r>
              <a:rPr lang="en-US" altLang="zh-CN" sz="2200" dirty="0" err="1">
                <a:solidFill>
                  <a:srgbClr val="0070C0"/>
                </a:solidFill>
              </a:rPr>
              <a:t>i</a:t>
            </a:r>
            <a:r>
              <a:rPr lang="en-US" altLang="zh-CN" sz="2200" dirty="0">
                <a:solidFill>
                  <a:srgbClr val="0070C0"/>
                </a:solidFill>
              </a:rPr>
              <a:t> &lt;&lt; " = " &lt;&lt;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histo.at&lt;</a:t>
            </a:r>
            <a:r>
              <a:rPr lang="en-US" altLang="zh-CN" sz="2200" dirty="0">
                <a:solidFill>
                  <a:srgbClr val="FF0000"/>
                </a:solidFill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</a:rPr>
              <a:t>&gt;(</a:t>
            </a:r>
            <a:r>
              <a:rPr lang="en-US" altLang="zh-CN" sz="2200" dirty="0" err="1">
                <a:solidFill>
                  <a:srgbClr val="FF0000"/>
                </a:solidFill>
              </a:rPr>
              <a:t>i</a:t>
            </a:r>
            <a:r>
              <a:rPr lang="en-US" altLang="zh-CN" sz="2200" dirty="0">
                <a:solidFill>
                  <a:srgbClr val="0070C0"/>
                </a:solidFill>
              </a:rPr>
              <a:t>) &lt;&lt; </a:t>
            </a:r>
            <a:r>
              <a:rPr lang="en-US" altLang="zh-CN" sz="2200" dirty="0" err="1">
                <a:solidFill>
                  <a:srgbClr val="0070C0"/>
                </a:solidFill>
              </a:rPr>
              <a:t>endl</a:t>
            </a:r>
            <a:r>
              <a:rPr lang="en-US" altLang="zh-CN" sz="2200" dirty="0">
                <a:solidFill>
                  <a:srgbClr val="0070C0"/>
                </a:solidFill>
              </a:rPr>
              <a:t>;</a:t>
            </a:r>
            <a:endParaRPr lang="en-US" altLang="zh-CN" sz="2200" dirty="0" smtClean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5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0648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zh-CN" altLang="en-US" sz="2800" dirty="0" smtClean="0">
                <a:solidFill>
                  <a:srgbClr val="0000FF"/>
                </a:solidFill>
              </a:rPr>
              <a:t>柱状图</a:t>
            </a:r>
            <a:r>
              <a:rPr lang="zh-CN" altLang="en-US" sz="2800" dirty="0" smtClean="0"/>
              <a:t>的形式显示</a:t>
            </a:r>
            <a:r>
              <a:rPr lang="zh-CN" altLang="en-US" sz="2800" dirty="0" smtClean="0">
                <a:solidFill>
                  <a:srgbClr val="0000FF"/>
                </a:solidFill>
              </a:rPr>
              <a:t>直方图</a:t>
            </a:r>
            <a:r>
              <a:rPr lang="zh-CN" altLang="en-US" sz="2800" dirty="0" smtClean="0"/>
              <a:t>更具有</a:t>
            </a:r>
            <a:r>
              <a:rPr lang="zh-CN" altLang="en-US" sz="2800" dirty="0" smtClean="0">
                <a:solidFill>
                  <a:srgbClr val="0000FF"/>
                </a:solidFill>
              </a:rPr>
              <a:t>直观</a:t>
            </a:r>
            <a:r>
              <a:rPr lang="zh-CN" altLang="en-US" sz="2800" dirty="0" smtClean="0"/>
              <a:t>意义</a:t>
            </a:r>
            <a:endParaRPr lang="en-US" altLang="zh-CN" sz="2800" dirty="0" smtClean="0"/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计算一维直方图，并返回它的图像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B050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cv::Mat </a:t>
            </a:r>
            <a:r>
              <a:rPr lang="en-US" altLang="zh-CN" sz="2200" dirty="0" err="1">
                <a:solidFill>
                  <a:srgbClr val="0000FF"/>
                </a:solidFill>
              </a:rPr>
              <a:t>getHistogramImage</a:t>
            </a:r>
            <a:r>
              <a:rPr lang="en-US" altLang="zh-CN" sz="2200" dirty="0">
                <a:solidFill>
                  <a:srgbClr val="0070C0"/>
                </a:solidFill>
              </a:rPr>
              <a:t>(</a:t>
            </a:r>
            <a:r>
              <a:rPr lang="en-US" altLang="zh-CN" sz="2200" dirty="0" err="1">
                <a:solidFill>
                  <a:srgbClr val="0070C0"/>
                </a:solidFill>
              </a:rPr>
              <a:t>const</a:t>
            </a:r>
            <a:r>
              <a:rPr lang="en-US" altLang="zh-CN" sz="2200" dirty="0">
                <a:solidFill>
                  <a:srgbClr val="0070C0"/>
                </a:solidFill>
              </a:rPr>
              <a:t> cv::Mat &amp;image,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 err="1">
                <a:solidFill>
                  <a:srgbClr val="0070C0"/>
                </a:solidFill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zoom</a:t>
            </a:r>
            <a:r>
              <a:rPr lang="en-US" altLang="zh-CN" sz="2200" dirty="0">
                <a:solidFill>
                  <a:srgbClr val="0070C0"/>
                </a:solidFill>
              </a:rPr>
              <a:t> = 1) {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首先计算直方图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>
                <a:solidFill>
                  <a:srgbClr val="0070C0"/>
                </a:solidFill>
              </a:rPr>
              <a:t>cv::Mat </a:t>
            </a:r>
            <a:r>
              <a:rPr lang="en-US" altLang="zh-CN" sz="2200" dirty="0" err="1">
                <a:solidFill>
                  <a:srgbClr val="0070C0"/>
                </a:solidFill>
              </a:rPr>
              <a:t>hist</a:t>
            </a:r>
            <a:r>
              <a:rPr lang="en-US" altLang="zh-CN" sz="2200" dirty="0">
                <a:solidFill>
                  <a:srgbClr val="0070C0"/>
                </a:solidFill>
              </a:rPr>
              <a:t> = </a:t>
            </a:r>
            <a:r>
              <a:rPr lang="en-US" altLang="zh-CN" sz="2200" dirty="0" err="1">
                <a:solidFill>
                  <a:srgbClr val="0070C0"/>
                </a:solidFill>
              </a:rPr>
              <a:t>getHistogram</a:t>
            </a:r>
            <a:r>
              <a:rPr lang="en-US" altLang="zh-CN" sz="2200" dirty="0">
                <a:solidFill>
                  <a:srgbClr val="0070C0"/>
                </a:solidFill>
              </a:rPr>
              <a:t>(image);</a:t>
            </a:r>
          </a:p>
          <a:p>
            <a:pPr marL="109728" indent="0">
              <a:buNone/>
            </a:pPr>
            <a:endParaRPr lang="en-US" altLang="zh-CN" sz="22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创建图像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>
                <a:solidFill>
                  <a:srgbClr val="0070C0"/>
                </a:solidFill>
              </a:rPr>
              <a:t>return </a:t>
            </a:r>
            <a:r>
              <a:rPr lang="en-US" altLang="zh-CN" sz="2200" dirty="0" err="1">
                <a:solidFill>
                  <a:srgbClr val="0000FF"/>
                </a:solidFill>
              </a:rPr>
              <a:t>getImageOfHistogram</a:t>
            </a:r>
            <a:r>
              <a:rPr lang="en-US" altLang="zh-CN" sz="2200" dirty="0">
                <a:solidFill>
                  <a:srgbClr val="0070C0"/>
                </a:solidFill>
              </a:rPr>
              <a:t>(</a:t>
            </a:r>
            <a:r>
              <a:rPr lang="en-US" altLang="zh-CN" sz="2200" dirty="0" err="1">
                <a:solidFill>
                  <a:srgbClr val="0070C0"/>
                </a:solidFill>
              </a:rPr>
              <a:t>hist</a:t>
            </a:r>
            <a:r>
              <a:rPr lang="en-US" altLang="zh-CN" sz="2200" dirty="0">
                <a:solidFill>
                  <a:srgbClr val="0070C0"/>
                </a:solidFill>
              </a:rPr>
              <a:t>, zoom);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}</a:t>
            </a:r>
            <a:endParaRPr lang="en-US" altLang="zh-CN" sz="2200" dirty="0" smtClean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</a:p>
        </p:txBody>
      </p:sp>
    </p:spTree>
    <p:extLst>
      <p:ext uri="{BB962C8B-B14F-4D97-AF65-F5344CB8AC3E}">
        <p14:creationId xmlns:p14="http://schemas.microsoft.com/office/powerpoint/2010/main" val="421495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-180528" y="116632"/>
            <a:ext cx="4752528" cy="6336704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创建表示一个直方图的</a:t>
            </a:r>
            <a:r>
              <a:rPr lang="zh-CN" altLang="en-US" sz="2600" dirty="0" smtClean="0">
                <a:solidFill>
                  <a:srgbClr val="00B050"/>
                </a:solidFill>
              </a:rPr>
              <a:t>图像</a:t>
            </a:r>
            <a:endParaRPr lang="en-US" altLang="zh-CN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en-US" altLang="zh-CN" sz="2600" dirty="0">
                <a:solidFill>
                  <a:srgbClr val="00B050"/>
                </a:solidFill>
              </a:rPr>
              <a:t>zoom</a:t>
            </a:r>
            <a:r>
              <a:rPr lang="zh-CN" altLang="en-US" sz="2600" dirty="0">
                <a:solidFill>
                  <a:srgbClr val="00B050"/>
                </a:solidFill>
              </a:rPr>
              <a:t>决定了图像的</a:t>
            </a:r>
            <a:r>
              <a:rPr lang="zh-CN" altLang="en-US" sz="2600" dirty="0" smtClean="0">
                <a:solidFill>
                  <a:srgbClr val="00B050"/>
                </a:solidFill>
              </a:rPr>
              <a:t>大小</a:t>
            </a:r>
            <a:endParaRPr lang="en-US" altLang="zh-CN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static</a:t>
            </a:r>
            <a:r>
              <a:rPr lang="en-US" altLang="zh-CN" sz="2600" dirty="0" smtClean="0"/>
              <a:t> </a:t>
            </a:r>
            <a:r>
              <a:rPr lang="en-US" altLang="zh-CN" sz="2600" dirty="0">
                <a:solidFill>
                  <a:srgbClr val="0070C0"/>
                </a:solidFill>
              </a:rPr>
              <a:t>cv::Mat </a:t>
            </a:r>
            <a:r>
              <a:rPr lang="en-US" altLang="zh-CN" sz="2600" dirty="0" err="1">
                <a:solidFill>
                  <a:srgbClr val="0000FF"/>
                </a:solidFill>
              </a:rPr>
              <a:t>getImageOfHistogram</a:t>
            </a:r>
            <a:r>
              <a:rPr lang="en-US" altLang="zh-CN" sz="2600" dirty="0"/>
              <a:t>(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 </a:t>
            </a:r>
            <a:r>
              <a:rPr lang="en-US" altLang="zh-CN" sz="2600" dirty="0" smtClean="0">
                <a:solidFill>
                  <a:srgbClr val="0070C0"/>
                </a:solidFill>
              </a:rPr>
              <a:t>   </a:t>
            </a:r>
            <a:r>
              <a:rPr lang="en-US" altLang="zh-CN" sz="2600" dirty="0" err="1" smtClean="0">
                <a:solidFill>
                  <a:srgbClr val="0070C0"/>
                </a:solidFill>
              </a:rPr>
              <a:t>const</a:t>
            </a:r>
            <a:r>
              <a:rPr lang="en-US" altLang="zh-CN" sz="2600" dirty="0" smtClean="0">
                <a:solidFill>
                  <a:srgbClr val="0070C0"/>
                </a:solidFill>
              </a:rPr>
              <a:t> </a:t>
            </a:r>
            <a:r>
              <a:rPr lang="en-US" altLang="zh-CN" sz="2600" dirty="0">
                <a:solidFill>
                  <a:srgbClr val="0070C0"/>
                </a:solidFill>
              </a:rPr>
              <a:t>cv::Mat &amp;</a:t>
            </a:r>
            <a:r>
              <a:rPr lang="en-US" altLang="zh-CN" sz="2600" dirty="0" err="1">
                <a:solidFill>
                  <a:srgbClr val="0070C0"/>
                </a:solidFill>
              </a:rPr>
              <a:t>hist</a:t>
            </a:r>
            <a:r>
              <a:rPr lang="en-US" altLang="zh-CN" sz="2600" dirty="0">
                <a:solidFill>
                  <a:srgbClr val="0070C0"/>
                </a:solidFill>
              </a:rPr>
              <a:t>, </a:t>
            </a:r>
            <a:r>
              <a:rPr lang="en-US" altLang="zh-CN" sz="2600" dirty="0" err="1">
                <a:solidFill>
                  <a:srgbClr val="0070C0"/>
                </a:solidFill>
              </a:rPr>
              <a:t>int</a:t>
            </a:r>
            <a:r>
              <a:rPr lang="en-US" altLang="zh-CN" sz="2600" dirty="0">
                <a:solidFill>
                  <a:srgbClr val="0070C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zoom</a:t>
            </a:r>
            <a:r>
              <a:rPr lang="en-US" altLang="zh-CN" sz="2600" dirty="0"/>
              <a:t>) </a:t>
            </a:r>
            <a:r>
              <a:rPr lang="en-US" altLang="zh-CN" sz="2600" dirty="0" smtClean="0"/>
              <a:t>{</a:t>
            </a:r>
          </a:p>
          <a:p>
            <a:pPr marL="109728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 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取得条目值的最大值和最小值</a:t>
            </a:r>
          </a:p>
          <a:p>
            <a:pPr marL="109728" indent="0">
              <a:buNone/>
            </a:pPr>
            <a:r>
              <a:rPr lang="en-US" altLang="zh-CN" sz="2600" dirty="0" smtClean="0"/>
              <a:t>    </a:t>
            </a:r>
            <a:r>
              <a:rPr lang="en-US" altLang="zh-CN" sz="2600" dirty="0" smtClean="0">
                <a:solidFill>
                  <a:srgbClr val="0070C0"/>
                </a:solidFill>
              </a:rPr>
              <a:t>double </a:t>
            </a:r>
            <a:r>
              <a:rPr lang="en-US" altLang="zh-CN" sz="2600" dirty="0" err="1">
                <a:solidFill>
                  <a:srgbClr val="0070C0"/>
                </a:solidFill>
              </a:rPr>
              <a:t>maxVal</a:t>
            </a:r>
            <a:r>
              <a:rPr lang="en-US" altLang="zh-CN" sz="2600" dirty="0">
                <a:solidFill>
                  <a:srgbClr val="0070C0"/>
                </a:solidFill>
              </a:rPr>
              <a:t> = 0;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    double </a:t>
            </a:r>
            <a:r>
              <a:rPr lang="en-US" altLang="zh-CN" sz="2600" dirty="0" err="1">
                <a:solidFill>
                  <a:srgbClr val="0070C0"/>
                </a:solidFill>
              </a:rPr>
              <a:t>minVal</a:t>
            </a:r>
            <a:r>
              <a:rPr lang="en-US" altLang="zh-CN" sz="2600" dirty="0">
                <a:solidFill>
                  <a:srgbClr val="0070C0"/>
                </a:solidFill>
              </a:rPr>
              <a:t> = 0;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    cv::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minMaxLoc</a:t>
            </a:r>
            <a:r>
              <a:rPr lang="en-US" altLang="zh-CN" sz="2600" dirty="0" smtClean="0">
                <a:solidFill>
                  <a:srgbClr val="0070C0"/>
                </a:solidFill>
              </a:rPr>
              <a:t>(</a:t>
            </a:r>
            <a:r>
              <a:rPr lang="en-US" altLang="zh-CN" sz="2600" dirty="0" err="1" smtClean="0">
                <a:solidFill>
                  <a:srgbClr val="0070C0"/>
                </a:solidFill>
              </a:rPr>
              <a:t>hist</a:t>
            </a:r>
            <a:r>
              <a:rPr lang="en-US" altLang="zh-CN" sz="2600" dirty="0">
                <a:solidFill>
                  <a:srgbClr val="0070C0"/>
                </a:solidFill>
              </a:rPr>
              <a:t>, 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 smtClean="0">
                <a:solidFill>
                  <a:srgbClr val="0070C0"/>
                </a:solidFill>
              </a:rPr>
              <a:t>&amp;</a:t>
            </a:r>
            <a:r>
              <a:rPr lang="en-US" altLang="zh-CN" sz="2600" dirty="0" err="1">
                <a:solidFill>
                  <a:srgbClr val="0070C0"/>
                </a:solidFill>
              </a:rPr>
              <a:t>minVal</a:t>
            </a:r>
            <a:r>
              <a:rPr lang="en-US" altLang="zh-CN" sz="2600" dirty="0" smtClean="0">
                <a:solidFill>
                  <a:srgbClr val="0070C0"/>
                </a:solidFill>
              </a:rPr>
              <a:t>, </a:t>
            </a:r>
            <a:r>
              <a:rPr lang="en-US" altLang="zh-CN" sz="2600" dirty="0" smtClean="0"/>
              <a:t> 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存最小值的指针</a:t>
            </a:r>
          </a:p>
          <a:p>
            <a:pPr marL="109728" indent="0">
              <a:buNone/>
            </a:pPr>
            <a:r>
              <a:rPr lang="zh-CN" altLang="en-US" sz="2600" dirty="0"/>
              <a:t>	</a:t>
            </a:r>
            <a:r>
              <a:rPr lang="en-US" altLang="zh-CN" sz="2600" dirty="0" smtClean="0">
                <a:solidFill>
                  <a:srgbClr val="0070C0"/>
                </a:solidFill>
              </a:rPr>
              <a:t>&amp;</a:t>
            </a:r>
            <a:r>
              <a:rPr lang="en-US" altLang="zh-CN" sz="2600" dirty="0" err="1">
                <a:solidFill>
                  <a:srgbClr val="0070C0"/>
                </a:solidFill>
              </a:rPr>
              <a:t>maxVal</a:t>
            </a:r>
            <a:r>
              <a:rPr lang="en-US" altLang="zh-CN" sz="2600" dirty="0" smtClean="0">
                <a:solidFill>
                  <a:srgbClr val="0070C0"/>
                </a:solidFill>
              </a:rPr>
              <a:t>, 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存最大值的指针</a:t>
            </a:r>
          </a:p>
          <a:p>
            <a:pPr marL="109728" indent="0">
              <a:buNone/>
            </a:pPr>
            <a:r>
              <a:rPr lang="zh-CN" altLang="en-US" sz="2600" dirty="0"/>
              <a:t>	</a:t>
            </a:r>
            <a:r>
              <a:rPr lang="en-US" altLang="zh-CN" sz="2600" dirty="0" smtClean="0">
                <a:solidFill>
                  <a:srgbClr val="0070C0"/>
                </a:solidFill>
              </a:rPr>
              <a:t>NULL</a:t>
            </a:r>
            <a:r>
              <a:rPr lang="en-US" altLang="zh-CN" sz="2600" dirty="0">
                <a:solidFill>
                  <a:srgbClr val="0070C0"/>
                </a:solidFill>
              </a:rPr>
              <a:t>,</a:t>
            </a:r>
            <a:r>
              <a:rPr lang="en-US" altLang="zh-CN" sz="2600" dirty="0"/>
              <a:t>	</a:t>
            </a:r>
            <a:r>
              <a:rPr lang="en-US" altLang="zh-CN" sz="2600" dirty="0" smtClean="0"/>
              <a:t>    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最小值位置指针</a:t>
            </a:r>
            <a:r>
              <a:rPr lang="zh-CN" altLang="en-US" sz="2600" dirty="0"/>
              <a:t>	</a:t>
            </a:r>
            <a:r>
              <a:rPr lang="en-US" altLang="zh-CN" sz="2600" dirty="0" smtClean="0">
                <a:solidFill>
                  <a:srgbClr val="0070C0"/>
                </a:solidFill>
              </a:rPr>
              <a:t>NULL</a:t>
            </a:r>
            <a:r>
              <a:rPr lang="en-US" altLang="zh-CN" sz="2600" dirty="0"/>
              <a:t>	</a:t>
            </a:r>
            <a:r>
              <a:rPr lang="en-US" altLang="zh-CN" sz="2600" dirty="0" smtClean="0"/>
              <a:t>    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最大值位置指针</a:t>
            </a:r>
          </a:p>
          <a:p>
            <a:pPr marL="109728" indent="0">
              <a:buNone/>
            </a:pPr>
            <a:r>
              <a:rPr lang="zh-CN" altLang="en-US" sz="2600" dirty="0" smtClean="0">
                <a:solidFill>
                  <a:srgbClr val="0070C0"/>
                </a:solidFill>
              </a:rPr>
              <a:t>    </a:t>
            </a:r>
            <a:r>
              <a:rPr lang="en-US" altLang="zh-CN" sz="26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600" dirty="0" smtClean="0"/>
              <a:t>    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取得直方图的</a:t>
            </a:r>
            <a:r>
              <a:rPr lang="zh-CN" altLang="en-US" sz="2600" dirty="0" smtClean="0">
                <a:solidFill>
                  <a:srgbClr val="00B050"/>
                </a:solidFill>
              </a:rPr>
              <a:t>大小</a:t>
            </a:r>
            <a:endParaRPr lang="en-US" altLang="zh-CN" sz="26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B050"/>
                </a:solidFill>
              </a:rPr>
              <a:t>    // </a:t>
            </a:r>
            <a:r>
              <a:rPr lang="zh-CN" altLang="en-US" sz="2600" dirty="0">
                <a:solidFill>
                  <a:srgbClr val="00B050"/>
                </a:solidFill>
              </a:rPr>
              <a:t>直方图是</a:t>
            </a:r>
            <a:r>
              <a:rPr lang="en-US" altLang="zh-CN" sz="2600" dirty="0">
                <a:solidFill>
                  <a:srgbClr val="00B050"/>
                </a:solidFill>
              </a:rPr>
              <a:t>n</a:t>
            </a:r>
            <a:r>
              <a:rPr lang="zh-CN" altLang="en-US" sz="2600" dirty="0">
                <a:solidFill>
                  <a:srgbClr val="00B050"/>
                </a:solidFill>
              </a:rPr>
              <a:t>行</a:t>
            </a:r>
            <a:r>
              <a:rPr lang="en-US" altLang="zh-CN" sz="2600" dirty="0">
                <a:solidFill>
                  <a:srgbClr val="00B050"/>
                </a:solidFill>
              </a:rPr>
              <a:t>1</a:t>
            </a:r>
            <a:r>
              <a:rPr lang="zh-CN" altLang="en-US" sz="2600" dirty="0">
                <a:solidFill>
                  <a:srgbClr val="00B050"/>
                </a:solidFill>
              </a:rPr>
              <a:t>列的</a:t>
            </a:r>
            <a:r>
              <a:rPr lang="zh-CN" altLang="en-US" sz="2600" dirty="0" smtClean="0">
                <a:solidFill>
                  <a:srgbClr val="00B050"/>
                </a:solidFill>
              </a:rPr>
              <a:t>图像</a:t>
            </a:r>
            <a:endParaRPr lang="zh-CN" altLang="en-US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sz="2600" dirty="0" smtClean="0"/>
              <a:t>   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26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err="1">
                <a:solidFill>
                  <a:srgbClr val="FF0000"/>
                </a:solidFill>
              </a:rPr>
              <a:t>histSize</a:t>
            </a:r>
            <a:r>
              <a:rPr lang="en-US" altLang="zh-CN" sz="2600" dirty="0">
                <a:solidFill>
                  <a:srgbClr val="FF0000"/>
                </a:solidFill>
              </a:rPr>
              <a:t> = </a:t>
            </a:r>
            <a:r>
              <a:rPr lang="en-US" altLang="zh-CN" sz="2600" dirty="0" err="1">
                <a:solidFill>
                  <a:srgbClr val="FF0000"/>
                </a:solidFill>
              </a:rPr>
              <a:t>hist.rows</a:t>
            </a:r>
            <a:r>
              <a:rPr lang="en-US" altLang="zh-CN" sz="2600" dirty="0">
                <a:solidFill>
                  <a:srgbClr val="FF0000"/>
                </a:solidFill>
              </a:rPr>
              <a:t>; 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 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用于显示直方图的方形图像</a:t>
            </a:r>
          </a:p>
          <a:p>
            <a:pPr marL="109728" indent="0"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>
                <a:solidFill>
                  <a:srgbClr val="0070C0"/>
                </a:solidFill>
              </a:rPr>
              <a:t>cv</a:t>
            </a:r>
            <a:r>
              <a:rPr lang="en-US" altLang="zh-CN" dirty="0">
                <a:solidFill>
                  <a:srgbClr val="0070C0"/>
                </a:solidFill>
              </a:rPr>
              <a:t>::Mat </a:t>
            </a:r>
            <a:r>
              <a:rPr lang="en-US" altLang="zh-CN" dirty="0" err="1">
                <a:solidFill>
                  <a:srgbClr val="0070C0"/>
                </a:solidFill>
              </a:rPr>
              <a:t>histImg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histSize</a:t>
            </a:r>
            <a:r>
              <a:rPr lang="en-US" altLang="zh-CN" dirty="0">
                <a:solidFill>
                  <a:srgbClr val="0070C0"/>
                </a:solidFill>
              </a:rPr>
              <a:t> * zoom, 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* zoom</a:t>
            </a:r>
            <a:r>
              <a:rPr lang="en-US" altLang="zh-CN" dirty="0" smtClean="0">
                <a:solidFill>
                  <a:srgbClr val="0070C0"/>
                </a:solidFill>
              </a:rPr>
              <a:t>, CV_8U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smtClean="0">
                <a:solidFill>
                  <a:srgbClr val="0070C0"/>
                </a:solidFill>
              </a:rPr>
              <a:t>	cv</a:t>
            </a:r>
            <a:r>
              <a:rPr lang="en-US" altLang="zh-CN" dirty="0">
                <a:solidFill>
                  <a:srgbClr val="0070C0"/>
                </a:solidFill>
              </a:rPr>
              <a:t>::Scalar(255));</a:t>
            </a:r>
          </a:p>
          <a:p>
            <a:pPr marL="109728" indent="0">
              <a:buNone/>
            </a:pP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4572000" y="44624"/>
            <a:ext cx="4752528" cy="63367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设置最高点为</a:t>
            </a:r>
            <a:r>
              <a:rPr lang="en-US" altLang="zh-CN" sz="2000" dirty="0" smtClean="0">
                <a:solidFill>
                  <a:srgbClr val="00B050"/>
                </a:solidFill>
              </a:rPr>
              <a:t>90%(</a:t>
            </a:r>
            <a:r>
              <a:rPr lang="zh-CN" altLang="en-US" sz="2000" dirty="0" smtClean="0">
                <a:solidFill>
                  <a:srgbClr val="00B050"/>
                </a:solidFill>
              </a:rPr>
              <a:t>即图像高度</a:t>
            </a:r>
            <a:r>
              <a:rPr lang="en-US" altLang="zh-CN" sz="2000" dirty="0" smtClean="0">
                <a:solidFill>
                  <a:srgbClr val="00B050"/>
                </a:solidFill>
              </a:rPr>
              <a:t>)</a:t>
            </a:r>
            <a:r>
              <a:rPr lang="zh-CN" altLang="en-US" sz="2000" dirty="0" smtClean="0">
                <a:solidFill>
                  <a:srgbClr val="00B050"/>
                </a:solidFill>
              </a:rPr>
              <a:t>的条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目个数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hpt</a:t>
            </a:r>
            <a:r>
              <a:rPr lang="en-US" altLang="zh-CN" sz="2000" dirty="0" smtClean="0">
                <a:solidFill>
                  <a:srgbClr val="0070C0"/>
                </a:solidFill>
              </a:rPr>
              <a:t> =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static_cast</a:t>
            </a:r>
            <a:r>
              <a:rPr lang="en-US" altLang="zh-CN" sz="2000" dirty="0" smtClean="0">
                <a:solidFill>
                  <a:srgbClr val="0070C0"/>
                </a:solidFill>
              </a:rPr>
              <a:t>&lt;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&gt;(0.9 *     	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为每个条目画垂直线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for 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h = 0; h &lt;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sz="2000" dirty="0" smtClean="0">
                <a:solidFill>
                  <a:srgbClr val="0070C0"/>
                </a:solidFill>
              </a:rPr>
              <a:t>; h++) {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float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binVal</a:t>
            </a:r>
            <a:r>
              <a:rPr lang="en-US" altLang="zh-CN" sz="2000" dirty="0" smtClean="0">
                <a:solidFill>
                  <a:srgbClr val="0070C0"/>
                </a:solidFill>
              </a:rPr>
              <a:t> = hist.at&lt;</a:t>
            </a:r>
            <a:r>
              <a:rPr lang="en-US" altLang="zh-CN" sz="2000" dirty="0" smtClean="0">
                <a:solidFill>
                  <a:srgbClr val="FF0000"/>
                </a:solidFill>
              </a:rPr>
              <a:t>float</a:t>
            </a:r>
            <a:r>
              <a:rPr lang="en-US" altLang="zh-CN" sz="2000" dirty="0" smtClean="0">
                <a:solidFill>
                  <a:srgbClr val="0070C0"/>
                </a:solidFill>
              </a:rPr>
              <a:t>&gt;(h);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if (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binVal</a:t>
            </a:r>
            <a:r>
              <a:rPr lang="en-US" altLang="zh-CN" sz="2000" dirty="0" smtClean="0">
                <a:solidFill>
                  <a:srgbClr val="FF0000"/>
                </a:solidFill>
              </a:rPr>
              <a:t> &gt; 0</a:t>
            </a:r>
            <a:r>
              <a:rPr lang="en-US" altLang="zh-CN" sz="2000" dirty="0" smtClean="0">
                <a:solidFill>
                  <a:srgbClr val="0070C0"/>
                </a:solidFill>
              </a:rPr>
              <a:t>) {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大于</a:t>
            </a:r>
            <a:r>
              <a:rPr lang="en-US" altLang="zh-CN" sz="2000" dirty="0" smtClean="0">
                <a:solidFill>
                  <a:srgbClr val="00B050"/>
                </a:solidFill>
              </a:rPr>
              <a:t>0</a:t>
            </a:r>
            <a:r>
              <a:rPr lang="zh-CN" altLang="en-US" sz="2000" dirty="0" smtClean="0">
                <a:solidFill>
                  <a:srgbClr val="00B050"/>
                </a:solidFill>
              </a:rPr>
              <a:t>才需要画   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Font typeface="Wingdings 3"/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intensity =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static_cast</a:t>
            </a:r>
            <a:r>
              <a:rPr lang="en-US" altLang="zh-CN" sz="2000" dirty="0" smtClean="0">
                <a:solidFill>
                  <a:srgbClr val="0070C0"/>
                </a:solidFill>
              </a:rPr>
              <a:t>&lt;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&gt;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	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binVal</a:t>
            </a:r>
            <a:r>
              <a:rPr lang="en-US" altLang="zh-CN" sz="2000" dirty="0" smtClean="0">
                <a:solidFill>
                  <a:srgbClr val="0070C0"/>
                </a:solidFill>
              </a:rPr>
              <a:t> *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hpt</a:t>
            </a:r>
            <a:r>
              <a:rPr lang="en-US" altLang="zh-CN" sz="2000" dirty="0" smtClean="0">
                <a:solidFill>
                  <a:srgbClr val="0070C0"/>
                </a:solidFill>
              </a:rPr>
              <a:t> /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maxVal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          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  cv::</a:t>
            </a:r>
            <a:r>
              <a:rPr lang="en-US" altLang="zh-CN" sz="2000" dirty="0" smtClean="0">
                <a:solidFill>
                  <a:srgbClr val="FF0000"/>
                </a:solidFill>
              </a:rPr>
              <a:t>line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histImg</a:t>
            </a:r>
            <a:r>
              <a:rPr lang="en-US" altLang="zh-CN" sz="2000" dirty="0" smtClean="0">
                <a:solidFill>
                  <a:srgbClr val="0070C0"/>
                </a:solidFill>
              </a:rPr>
              <a:t>, cv::Point(h * 	zoom,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sz="2000" dirty="0" smtClean="0">
                <a:solidFill>
                  <a:srgbClr val="0070C0"/>
                </a:solidFill>
              </a:rPr>
              <a:t> * zoom), 	cv::Point(h * zoom, 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sz="2000" dirty="0" smtClean="0">
                <a:solidFill>
                  <a:srgbClr val="0070C0"/>
                </a:solidFill>
              </a:rPr>
              <a:t> 	- intensity) * zoom),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00FF"/>
                </a:solidFill>
              </a:rPr>
              <a:t>cv::Scalar(0)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 smtClean="0">
                <a:solidFill>
                  <a:srgbClr val="0000FF"/>
                </a:solidFill>
              </a:rPr>
              <a:t>zoom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}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}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return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histImg</a:t>
            </a:r>
            <a:r>
              <a:rPr lang="en-US" altLang="zh-CN" sz="2000" dirty="0" smtClean="0">
                <a:solidFill>
                  <a:srgbClr val="0070C0"/>
                </a:solidFill>
              </a:rPr>
              <a:t>;</a:t>
            </a:r>
          </a:p>
          <a:p>
            <a:pPr marL="109728" indent="0">
              <a:buFont typeface="Wingdings 3"/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}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1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测试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sz="2200" dirty="0" smtClean="0"/>
              <a:t>	</a:t>
            </a:r>
            <a:r>
              <a:rPr lang="en-US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读取输入的图像</a:t>
            </a:r>
          </a:p>
          <a:p>
            <a:pPr marL="109728" indent="0">
              <a:buNone/>
            </a:pPr>
            <a:r>
              <a:rPr lang="zh-CN" altLang="en-US" sz="2200" dirty="0"/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cv::Mat image = cv::</a:t>
            </a:r>
            <a:r>
              <a:rPr lang="en-US" altLang="zh-CN" sz="2200" dirty="0" err="1">
                <a:solidFill>
                  <a:srgbClr val="0070C0"/>
                </a:solidFill>
              </a:rPr>
              <a:t>imread</a:t>
            </a:r>
            <a:r>
              <a:rPr lang="en-US" altLang="zh-CN" sz="2200" dirty="0">
                <a:solidFill>
                  <a:srgbClr val="0070C0"/>
                </a:solidFill>
              </a:rPr>
              <a:t>("group.jpg", 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CV_LOAD_IMAGE_GRAYSCALE);  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作为灰度图导入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</a:t>
            </a:r>
            <a:r>
              <a:rPr lang="en-US" altLang="zh-CN" sz="2200" dirty="0" err="1">
                <a:solidFill>
                  <a:srgbClr val="0070C0"/>
                </a:solidFill>
              </a:rPr>
              <a:t>imshow</a:t>
            </a:r>
            <a:r>
              <a:rPr lang="en-US" altLang="zh-CN" sz="2200" dirty="0">
                <a:solidFill>
                  <a:srgbClr val="0070C0"/>
                </a:solidFill>
              </a:rPr>
              <a:t>("</a:t>
            </a:r>
            <a:r>
              <a:rPr lang="zh-CN" altLang="en-US" sz="2200" dirty="0">
                <a:solidFill>
                  <a:srgbClr val="0070C0"/>
                </a:solidFill>
              </a:rPr>
              <a:t>原图</a:t>
            </a:r>
            <a:r>
              <a:rPr lang="en-US" altLang="zh-CN" sz="2200" dirty="0">
                <a:solidFill>
                  <a:srgbClr val="0070C0"/>
                </a:solidFill>
              </a:rPr>
              <a:t>", image);</a:t>
            </a:r>
          </a:p>
          <a:p>
            <a:pPr marL="109728" indent="0">
              <a:buNone/>
            </a:pPr>
            <a:endParaRPr lang="en-US" altLang="zh-CN" sz="22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直方图对象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Histogram1D h</a:t>
            </a:r>
            <a:r>
              <a:rPr lang="en-US" altLang="zh-CN" sz="2200" dirty="0" smtClean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200" dirty="0" smtClean="0">
                <a:solidFill>
                  <a:srgbClr val="0070C0"/>
                </a:solidFill>
              </a:rPr>
              <a:t>	</a:t>
            </a:r>
            <a:r>
              <a:rPr lang="en-US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显示直方图图像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</a:t>
            </a:r>
            <a:r>
              <a:rPr lang="en-US" altLang="zh-CN" sz="2200" dirty="0" err="1">
                <a:solidFill>
                  <a:srgbClr val="0070C0"/>
                </a:solidFill>
              </a:rPr>
              <a:t>imshow</a:t>
            </a:r>
            <a:r>
              <a:rPr lang="en-US" altLang="zh-CN" sz="2200" dirty="0">
                <a:solidFill>
                  <a:srgbClr val="0070C0"/>
                </a:solidFill>
              </a:rPr>
              <a:t>("Histogram", </a:t>
            </a:r>
            <a:r>
              <a:rPr lang="en-US" altLang="zh-CN" sz="2200" dirty="0" err="1">
                <a:solidFill>
                  <a:srgbClr val="FF0000"/>
                </a:solidFill>
              </a:rPr>
              <a:t>h.getHistogramImage</a:t>
            </a:r>
            <a:r>
              <a:rPr lang="en-US" altLang="zh-CN" sz="2200" dirty="0">
                <a:solidFill>
                  <a:srgbClr val="FF0000"/>
                </a:solidFill>
              </a:rPr>
              <a:t>(image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  <a:r>
              <a:rPr lang="en-US" altLang="zh-CN" sz="22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cv::</a:t>
            </a:r>
            <a:r>
              <a:rPr lang="en-US" altLang="zh-CN" sz="2200" dirty="0" err="1">
                <a:solidFill>
                  <a:srgbClr val="0070C0"/>
                </a:solidFill>
              </a:rPr>
              <a:t>waitKey</a:t>
            </a:r>
            <a:r>
              <a:rPr lang="en-US" altLang="zh-CN" sz="2200" dirty="0">
                <a:solidFill>
                  <a:srgbClr val="0070C0"/>
                </a:solidFill>
              </a:rPr>
              <a:t>();</a:t>
            </a:r>
            <a:endParaRPr lang="zh-CN" altLang="en-US" sz="22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</a:p>
        </p:txBody>
      </p:sp>
    </p:spTree>
    <p:extLst>
      <p:ext uri="{BB962C8B-B14F-4D97-AF65-F5344CB8AC3E}">
        <p14:creationId xmlns:p14="http://schemas.microsoft.com/office/powerpoint/2010/main" val="451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44"/>
            <a:ext cx="6097300" cy="408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75581"/>
            <a:ext cx="2016224" cy="22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592" y="536429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双峰间的谷底为前景和背景分界点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 smtClean="0"/>
              <a:t>通过查看直方图条目的值可判断出该谷底对应的灰度值为</a:t>
            </a:r>
            <a:r>
              <a:rPr lang="en-US" altLang="zh-CN" sz="2600" dirty="0" smtClean="0">
                <a:solidFill>
                  <a:srgbClr val="0070C0"/>
                </a:solidFill>
              </a:rPr>
              <a:t>17</a:t>
            </a:r>
            <a:r>
              <a:rPr lang="zh-CN" altLang="en-US" sz="2600" dirty="0" smtClean="0"/>
              <a:t>，用该值进行</a:t>
            </a:r>
            <a:r>
              <a:rPr lang="zh-CN" altLang="en-US" sz="2600" dirty="0" smtClean="0">
                <a:solidFill>
                  <a:srgbClr val="0000FF"/>
                </a:solidFill>
              </a:rPr>
              <a:t>阈值分割</a:t>
            </a:r>
            <a:r>
              <a:rPr lang="zh-CN" altLang="en-US" sz="2600" dirty="0" smtClean="0"/>
              <a:t>以区分</a:t>
            </a:r>
            <a:r>
              <a:rPr lang="zh-CN" altLang="en-US" sz="2600" dirty="0" smtClean="0">
                <a:solidFill>
                  <a:srgbClr val="0000FF"/>
                </a:solidFill>
              </a:rPr>
              <a:t>前景</a:t>
            </a:r>
            <a:r>
              <a:rPr lang="zh-CN" altLang="en-US" sz="2600" dirty="0" smtClean="0"/>
              <a:t>和</a:t>
            </a:r>
            <a:r>
              <a:rPr lang="zh-CN" altLang="en-US" sz="2600" dirty="0" smtClean="0">
                <a:solidFill>
                  <a:srgbClr val="0000FF"/>
                </a:solidFill>
              </a:rPr>
              <a:t>背景</a:t>
            </a:r>
            <a:r>
              <a:rPr lang="zh-CN" altLang="en-US" sz="2600" dirty="0" smtClean="0"/>
              <a:t>：</a:t>
            </a:r>
            <a:endParaRPr lang="en-US" altLang="zh-CN" sz="2600" dirty="0" smtClean="0"/>
          </a:p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基于直方图特性进行阈值分割</a:t>
            </a:r>
          </a:p>
          <a:p>
            <a:pPr marL="109728" indent="0">
              <a:buNone/>
            </a:pPr>
            <a:r>
              <a:rPr lang="zh-CN" altLang="en-US" sz="2200" dirty="0"/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cv::Mat </a:t>
            </a:r>
            <a:r>
              <a:rPr lang="en-US" altLang="zh-CN" sz="2200" dirty="0" err="1">
                <a:solidFill>
                  <a:srgbClr val="0070C0"/>
                </a:solidFill>
              </a:rPr>
              <a:t>thresholded</a:t>
            </a:r>
            <a:r>
              <a:rPr lang="en-US" altLang="zh-CN" sz="2200" dirty="0">
                <a:solidFill>
                  <a:srgbClr val="0070C0"/>
                </a:solidFill>
              </a:rPr>
              <a:t>; 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输出二值图像</a:t>
            </a:r>
          </a:p>
          <a:p>
            <a:pPr marL="109728" indent="0">
              <a:buNone/>
            </a:pPr>
            <a:r>
              <a:rPr lang="zh-CN" altLang="en-US" sz="2200" dirty="0"/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cv::</a:t>
            </a:r>
            <a:r>
              <a:rPr lang="en-US" altLang="zh-CN" sz="2200" dirty="0">
                <a:solidFill>
                  <a:srgbClr val="FF0000"/>
                </a:solidFill>
              </a:rPr>
              <a:t>threshold</a:t>
            </a:r>
            <a:r>
              <a:rPr lang="en-US" altLang="zh-CN" sz="2200" dirty="0">
                <a:solidFill>
                  <a:srgbClr val="0070C0"/>
                </a:solidFill>
              </a:rPr>
              <a:t>(image, </a:t>
            </a:r>
            <a:r>
              <a:rPr lang="en-US" altLang="zh-CN" sz="2200" dirty="0" err="1">
                <a:solidFill>
                  <a:srgbClr val="0070C0"/>
                </a:solidFill>
              </a:rPr>
              <a:t>thresholded</a:t>
            </a:r>
            <a:r>
              <a:rPr lang="en-US" altLang="zh-CN" sz="2200" dirty="0">
                <a:solidFill>
                  <a:srgbClr val="0070C0"/>
                </a:solidFill>
              </a:rPr>
              <a:t>,</a:t>
            </a:r>
          </a:p>
          <a:p>
            <a:pPr marL="109728" indent="0">
              <a:buNone/>
            </a:pPr>
            <a:r>
              <a:rPr lang="en-US" altLang="zh-CN" sz="2200" dirty="0"/>
              <a:t>		</a:t>
            </a:r>
            <a:r>
              <a:rPr lang="en-US" altLang="zh-CN" sz="2200" dirty="0">
                <a:solidFill>
                  <a:srgbClr val="0070C0"/>
                </a:solidFill>
              </a:rPr>
              <a:t>17,</a:t>
            </a:r>
            <a:r>
              <a:rPr lang="en-US" altLang="zh-CN" sz="2200" dirty="0"/>
              <a:t>	</a:t>
            </a:r>
            <a:r>
              <a:rPr lang="en-US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阈值</a:t>
            </a:r>
          </a:p>
          <a:p>
            <a:pPr marL="109728" indent="0">
              <a:buNone/>
            </a:pPr>
            <a:r>
              <a:rPr lang="zh-CN" altLang="en-US" sz="2200" dirty="0"/>
              <a:t>		</a:t>
            </a:r>
            <a:r>
              <a:rPr lang="en-US" altLang="zh-CN" sz="2200" dirty="0">
                <a:solidFill>
                  <a:srgbClr val="0070C0"/>
                </a:solidFill>
              </a:rPr>
              <a:t>255,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对超过阈值的像素赋值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>
                <a:solidFill>
                  <a:srgbClr val="0000FF"/>
                </a:solidFill>
              </a:rPr>
              <a:t>cv::THRESH_BINARY</a:t>
            </a:r>
            <a:r>
              <a:rPr lang="en-US" altLang="zh-CN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阈值化类型</a:t>
            </a:r>
          </a:p>
          <a:p>
            <a:pPr marL="109728" indent="0"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</a:t>
            </a:r>
            <a:r>
              <a:rPr lang="en-US" altLang="zh-CN" sz="22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cv::</a:t>
            </a:r>
            <a:r>
              <a:rPr lang="en-US" altLang="zh-CN" sz="2200" dirty="0" err="1">
                <a:solidFill>
                  <a:srgbClr val="0070C0"/>
                </a:solidFill>
              </a:rPr>
              <a:t>imshow</a:t>
            </a:r>
            <a:r>
              <a:rPr lang="en-US" altLang="zh-CN" sz="2200" dirty="0">
                <a:solidFill>
                  <a:srgbClr val="0070C0"/>
                </a:solidFill>
              </a:rPr>
              <a:t>("</a:t>
            </a:r>
            <a:r>
              <a:rPr lang="zh-CN" altLang="en-US" sz="2200" dirty="0">
                <a:solidFill>
                  <a:srgbClr val="0070C0"/>
                </a:solidFill>
              </a:rPr>
              <a:t>分割结果</a:t>
            </a:r>
            <a:r>
              <a:rPr lang="en-US" altLang="zh-CN" sz="2200" dirty="0">
                <a:solidFill>
                  <a:srgbClr val="0070C0"/>
                </a:solidFill>
              </a:rPr>
              <a:t>", </a:t>
            </a:r>
            <a:r>
              <a:rPr lang="en-US" altLang="zh-CN" sz="2200" dirty="0" err="1">
                <a:solidFill>
                  <a:srgbClr val="0070C0"/>
                </a:solidFill>
              </a:rPr>
              <a:t>thresholded</a:t>
            </a:r>
            <a:r>
              <a:rPr lang="en-US" altLang="zh-CN" sz="2200" dirty="0">
                <a:solidFill>
                  <a:srgbClr val="0070C0"/>
                </a:solidFill>
              </a:rPr>
              <a:t>); </a:t>
            </a:r>
            <a:r>
              <a:rPr lang="en-US" altLang="zh-CN" sz="2200" dirty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显示分割结果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</a:p>
        </p:txBody>
      </p:sp>
    </p:spTree>
    <p:extLst>
      <p:ext uri="{BB962C8B-B14F-4D97-AF65-F5344CB8AC3E}">
        <p14:creationId xmlns:p14="http://schemas.microsoft.com/office/powerpoint/2010/main" val="20741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60648"/>
            <a:ext cx="429703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4297036" cy="288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4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扩展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FF"/>
                </a:solidFill>
              </a:rPr>
              <a:t>计算彩色图像的直方图</a:t>
            </a:r>
            <a:endParaRPr lang="en-US" altLang="zh-CN" dirty="0" smtClean="0"/>
          </a:p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彩色图像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直方图</a:t>
            </a:r>
            <a:r>
              <a:rPr lang="zh-CN" altLang="en-US" dirty="0" smtClean="0"/>
              <a:t>通常有三种形式：</a:t>
            </a:r>
            <a:endParaRPr lang="en-US" altLang="zh-CN" dirty="0" smtClean="0"/>
          </a:p>
          <a:p>
            <a:pPr lvl="1">
              <a:lnSpc>
                <a:spcPct val="125000"/>
              </a:lnSpc>
            </a:pPr>
            <a:r>
              <a:rPr lang="zh-CN" altLang="en-US" dirty="0" smtClean="0"/>
              <a:t>图像</a:t>
            </a:r>
            <a:r>
              <a:rPr lang="zh-CN" altLang="en-US" dirty="0" smtClean="0">
                <a:solidFill>
                  <a:srgbClr val="0000FF"/>
                </a:solidFill>
              </a:rPr>
              <a:t>亮度直方图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>
              <a:lnSpc>
                <a:spcPct val="125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单个颜色通道的直方图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>
              <a:lnSpc>
                <a:spcPct val="125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组合颜色直方图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0000FF"/>
                </a:solidFill>
              </a:rPr>
              <a:t>三维直方图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：统计不同颜色像素的数量；通常需要减少每一维度条目的数量，否则直方图的总项目数太多；无法进行直观的显示</a:t>
            </a:r>
            <a:endParaRPr lang="en-US" altLang="zh-CN" dirty="0" smtClean="0"/>
          </a:p>
          <a:p>
            <a:pPr lvl="1">
              <a:lnSpc>
                <a:spcPct val="125000"/>
              </a:lnSpc>
            </a:pPr>
            <a:r>
              <a:rPr lang="zh-CN" altLang="en-US" dirty="0" smtClean="0"/>
              <a:t>对之前的</a:t>
            </a:r>
            <a:r>
              <a:rPr lang="en-US" altLang="zh-CN" dirty="0">
                <a:solidFill>
                  <a:srgbClr val="0070C0"/>
                </a:solidFill>
              </a:rPr>
              <a:t>Histogram1D </a:t>
            </a:r>
            <a:r>
              <a:rPr lang="zh-CN" altLang="en-US" dirty="0" smtClean="0"/>
              <a:t>类稍作修改就可以计算</a:t>
            </a:r>
            <a:r>
              <a:rPr lang="zh-CN" altLang="en-US" dirty="0" smtClean="0">
                <a:solidFill>
                  <a:srgbClr val="0000FF"/>
                </a:solidFill>
              </a:rPr>
              <a:t>彩色图像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组合颜色直方图</a:t>
            </a:r>
            <a:r>
              <a:rPr lang="zh-CN" altLang="en-US" dirty="0" smtClean="0"/>
              <a:t>了</a:t>
            </a:r>
            <a:r>
              <a:rPr lang="en-US" altLang="zh-CN" dirty="0" smtClean="0"/>
              <a:t>(</a:t>
            </a:r>
            <a:r>
              <a:rPr lang="zh-CN" altLang="en-US" dirty="0" smtClean="0"/>
              <a:t>见教材</a:t>
            </a:r>
            <a:r>
              <a:rPr lang="en-US" altLang="zh-CN" dirty="0" smtClean="0">
                <a:solidFill>
                  <a:srgbClr val="0070C0"/>
                </a:solidFill>
              </a:rPr>
              <a:t>P71-73</a:t>
            </a:r>
            <a:r>
              <a:rPr lang="en-US" altLang="zh-CN" dirty="0" smtClean="0"/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</a:p>
        </p:txBody>
      </p:sp>
    </p:spTree>
    <p:extLst>
      <p:ext uri="{BB962C8B-B14F-4D97-AF65-F5344CB8AC3E}">
        <p14:creationId xmlns:p14="http://schemas.microsoft.com/office/powerpoint/2010/main" val="15756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zh-CN" altLang="en-US" sz="3200" dirty="0" smtClean="0">
                <a:solidFill>
                  <a:srgbClr val="FF0000"/>
                </a:solidFill>
              </a:rPr>
              <a:t>主要内容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计算图像直方图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利用查找表修改图像外观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直方图均衡化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利用反向投影直方图检测特定图像内容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利用均值平移算法查找目标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通过比较直方图搜索相似图像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用积分图像统计像素（不讲）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章 用直方图统计像素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600" dirty="0">
                <a:solidFill>
                  <a:srgbClr val="FF0000"/>
                </a:solidFill>
              </a:rPr>
              <a:t>点</a:t>
            </a:r>
            <a:r>
              <a:rPr lang="zh-CN" altLang="en-US" sz="2600" dirty="0" smtClean="0">
                <a:solidFill>
                  <a:srgbClr val="FF0000"/>
                </a:solidFill>
              </a:rPr>
              <a:t>运算</a:t>
            </a:r>
            <a:r>
              <a:rPr lang="zh-CN" altLang="en-US" sz="2600" dirty="0" smtClean="0"/>
              <a:t>是一类简单有效的常用图像处理算法。</a:t>
            </a:r>
            <a:r>
              <a:rPr lang="zh-CN" altLang="en-US" sz="2600" dirty="0"/>
              <a:t>是在不改变</a:t>
            </a:r>
            <a:r>
              <a:rPr lang="zh-CN" altLang="en-US" sz="2600" dirty="0">
                <a:solidFill>
                  <a:srgbClr val="FF0000"/>
                </a:solidFill>
              </a:rPr>
              <a:t>图像大小</a:t>
            </a:r>
            <a:r>
              <a:rPr lang="zh-CN" altLang="en-US" sz="2600" dirty="0"/>
              <a:t>、</a:t>
            </a:r>
            <a:r>
              <a:rPr lang="zh-CN" altLang="en-US" sz="2600" dirty="0">
                <a:solidFill>
                  <a:srgbClr val="FF0000"/>
                </a:solidFill>
              </a:rPr>
              <a:t>几何形状</a:t>
            </a:r>
            <a:r>
              <a:rPr lang="zh-CN" altLang="en-US" sz="2600" dirty="0"/>
              <a:t>以及</a:t>
            </a:r>
            <a:r>
              <a:rPr lang="zh-CN" altLang="en-US" sz="2600" dirty="0">
                <a:solidFill>
                  <a:srgbClr val="FF0000"/>
                </a:solidFill>
              </a:rPr>
              <a:t>局部结构</a:t>
            </a:r>
            <a:r>
              <a:rPr lang="zh-CN" altLang="en-US" sz="2600" dirty="0"/>
              <a:t>的情况下，对</a:t>
            </a:r>
            <a:r>
              <a:rPr lang="zh-CN" altLang="en-US" sz="2600" dirty="0">
                <a:solidFill>
                  <a:srgbClr val="FF0000"/>
                </a:solidFill>
              </a:rPr>
              <a:t>像素值</a:t>
            </a:r>
            <a:r>
              <a:rPr lang="zh-CN" altLang="en-US" sz="2600" dirty="0"/>
              <a:t>进行修改</a:t>
            </a:r>
            <a:endParaRPr lang="en-US" altLang="zh-CN" sz="2600" dirty="0"/>
          </a:p>
          <a:p>
            <a:pPr algn="just">
              <a:lnSpc>
                <a:spcPct val="120000"/>
              </a:lnSpc>
            </a:pPr>
            <a:r>
              <a:rPr lang="zh-CN" altLang="en-US" sz="2600" dirty="0"/>
              <a:t>每一个</a:t>
            </a:r>
            <a:r>
              <a:rPr lang="zh-CN" altLang="en-US" sz="2600" dirty="0">
                <a:solidFill>
                  <a:srgbClr val="FF0000"/>
                </a:solidFill>
              </a:rPr>
              <a:t>新的像素值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a’=I’(</a:t>
            </a:r>
            <a:r>
              <a:rPr lang="en-US" altLang="zh-CN" sz="2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600" dirty="0"/>
              <a:t>完全依赖于</a:t>
            </a:r>
            <a:r>
              <a:rPr lang="zh-CN" altLang="en-US" sz="2600" dirty="0">
                <a:solidFill>
                  <a:srgbClr val="FF0000"/>
                </a:solidFill>
              </a:rPr>
              <a:t>相同位置的前一个值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a=I(</a:t>
            </a:r>
            <a:r>
              <a:rPr lang="en-US" altLang="zh-CN" sz="26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与其他位置像素值无关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，尤其与其相邻的任何像素无关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600" dirty="0"/>
          </a:p>
          <a:p>
            <a:pPr algn="just">
              <a:lnSpc>
                <a:spcPct val="120000"/>
              </a:lnSpc>
            </a:pP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均匀点运算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与图像坐标无关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，例如改变图像亮度和对比度、进行任意的强度变换、量化图像、全局阈值转换、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校正、颜色转换等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非均匀点运算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映射函数与当前图像坐标相关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，例如局部的对比度和亮度</a:t>
            </a:r>
            <a:r>
              <a:rPr lang="zh-CN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调整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利用查找表修改图像外观</a:t>
            </a:r>
            <a:endParaRPr lang="zh-CN" altLang="en-US" dirty="0"/>
          </a:p>
        </p:txBody>
      </p:sp>
      <p:pic>
        <p:nvPicPr>
          <p:cNvPr id="5" name="Picture 3" descr="H:\教学\数字图像处理\2015\教材资源\BurgerBurge-En1-clips\chap05\p053-eqn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2"/>
            <a:ext cx="2737110" cy="9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:\教学\数字图像处理\2015\教材资源\BurgerBurge-En1-clips\chap05\p053-eqn4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11" y="5589240"/>
            <a:ext cx="3127254" cy="7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6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如果</a:t>
            </a:r>
            <a:r>
              <a:rPr lang="zh-CN" altLang="en-US" sz="2400" dirty="0">
                <a:solidFill>
                  <a:srgbClr val="FF0000"/>
                </a:solidFill>
              </a:rPr>
              <a:t>点运算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均匀</a:t>
            </a:r>
            <a:r>
              <a:rPr lang="zh-CN" altLang="en-US" sz="2400" dirty="0"/>
              <a:t>的（即</a:t>
            </a:r>
            <a:r>
              <a:rPr lang="zh-CN" altLang="en-US" sz="2400" dirty="0">
                <a:solidFill>
                  <a:srgbClr val="FF0000"/>
                </a:solidFill>
              </a:rPr>
              <a:t>与像素坐标无关</a:t>
            </a:r>
            <a:r>
              <a:rPr lang="zh-CN" altLang="en-US" sz="2400" dirty="0"/>
              <a:t>），每个可能像素值所对应的</a:t>
            </a:r>
            <a:r>
              <a:rPr lang="zh-CN" altLang="en-US" sz="2400" dirty="0">
                <a:solidFill>
                  <a:srgbClr val="FF0000"/>
                </a:solidFill>
              </a:rPr>
              <a:t>映射函数</a:t>
            </a:r>
            <a:r>
              <a:rPr lang="zh-CN" altLang="en-US" sz="2400" dirty="0"/>
              <a:t>的值可以</a:t>
            </a:r>
            <a:r>
              <a:rPr lang="zh-CN" altLang="en-US" sz="2400" dirty="0">
                <a:solidFill>
                  <a:srgbClr val="FF0000"/>
                </a:solidFill>
              </a:rPr>
              <a:t>预先计算</a:t>
            </a:r>
            <a:r>
              <a:rPr lang="zh-CN" altLang="en-US" sz="2400" dirty="0"/>
              <a:t>，然后存储到</a:t>
            </a:r>
            <a:r>
              <a:rPr lang="zh-CN" altLang="en-US" sz="2400" dirty="0">
                <a:solidFill>
                  <a:srgbClr val="FF0000"/>
                </a:solidFill>
              </a:rPr>
              <a:t>查找表</a:t>
            </a:r>
            <a:r>
              <a:rPr lang="zh-CN" altLang="en-US" sz="2400" dirty="0"/>
              <a:t>中，此表可高效地应用于图像中</a:t>
            </a:r>
            <a:endParaRPr lang="en-US" altLang="zh-CN" sz="2400" dirty="0"/>
          </a:p>
          <a:p>
            <a:r>
              <a:rPr lang="zh-CN" altLang="en-US" sz="2400" dirty="0">
                <a:latin typeface="Times New Roman" panose="02020603050405020304" pitchFamily="18" charset="0"/>
              </a:rPr>
              <a:t>查找表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</a:rPr>
              <a:t>表示一个从原始像素值到新像素值的离散映射：</a:t>
            </a:r>
            <a:r>
              <a:rPr lang="en-US" altLang="zh-CN" sz="2400" dirty="0">
                <a:latin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对于某个由任意映射函数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a’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描述的点运算，表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</a:rPr>
              <a:t>初始       </a:t>
            </a:r>
            <a:r>
              <a:rPr lang="en-US" altLang="zh-CN" sz="2400" dirty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化值为</a:t>
            </a:r>
            <a:r>
              <a:rPr lang="en-US" altLang="zh-CN" sz="2400" dirty="0">
                <a:latin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因此，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</a:rPr>
              <a:t>中的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</a:rPr>
              <a:t>个表元素只需计算一次（通常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=256</a:t>
            </a:r>
            <a:r>
              <a:rPr lang="zh-CN" altLang="en-US" sz="2400" dirty="0">
                <a:latin typeface="Times New Roman" panose="02020603050405020304" pitchFamily="18" charset="0"/>
              </a:rPr>
              <a:t>）。执行实际的点运算只需在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</a:rPr>
              <a:t>中对每个像素进行快速查找，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即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利用查找表修改图像外观</a:t>
            </a:r>
          </a:p>
        </p:txBody>
      </p:sp>
      <p:pic>
        <p:nvPicPr>
          <p:cNvPr id="5" name="Picture 2" descr="H:\教学\数字图像处理\2015\教材资源\BurgerBurge-En1-clips\chap05\p080-eqn5-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40968"/>
            <a:ext cx="456439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:\教学\数字图像处理\2015\教材资源\BurgerBurge-En1-clips\chap05\p080-eqn5-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9" y="4293096"/>
            <a:ext cx="456439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15816" y="5877272"/>
                <a:ext cx="2736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)←</m:t>
                      </m:r>
                      <m:r>
                        <a:rPr lang="en-US" altLang="zh-CN" sz="2400" b="1" i="0" smtClean="0">
                          <a:latin typeface="Cambria Math"/>
                          <a:ea typeface="Cambria Math"/>
                        </a:rPr>
                        <m:t>𝐋</m:t>
                      </m:r>
                      <m:r>
                        <a:rPr lang="en-US" altLang="zh-CN" sz="2400" b="1" i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877272"/>
                <a:ext cx="273630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45" r="-2004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7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任务</a:t>
            </a:r>
            <a:r>
              <a:rPr lang="zh-CN" altLang="en-US" dirty="0" smtClean="0"/>
              <a:t>：利用</a:t>
            </a:r>
            <a:r>
              <a:rPr lang="zh-CN" altLang="en-US" dirty="0" smtClean="0">
                <a:solidFill>
                  <a:srgbClr val="0000FF"/>
                </a:solidFill>
              </a:rPr>
              <a:t>查找表</a:t>
            </a:r>
            <a:r>
              <a:rPr lang="zh-CN" altLang="en-US" dirty="0" smtClean="0"/>
              <a:t>实现</a:t>
            </a:r>
            <a:r>
              <a:rPr lang="zh-CN" altLang="en-US" dirty="0" smtClean="0">
                <a:solidFill>
                  <a:srgbClr val="0000FF"/>
                </a:solidFill>
              </a:rPr>
              <a:t>图像像素值的反转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0000FF"/>
                </a:solidFill>
              </a:rPr>
              <a:t>底片效果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利用查找表修改图像外观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2" y="2636912"/>
            <a:ext cx="4041331" cy="27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36912"/>
            <a:ext cx="4041331" cy="27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4176774" y="3861048"/>
            <a:ext cx="64376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z="28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800" dirty="0" smtClean="0"/>
              <a:t>提供了</a:t>
            </a:r>
            <a:r>
              <a:rPr lang="en-US" altLang="zh-CN" sz="2800" dirty="0" smtClean="0">
                <a:solidFill>
                  <a:srgbClr val="0070C0"/>
                </a:solidFill>
              </a:rPr>
              <a:t>cv::</a:t>
            </a:r>
            <a:r>
              <a:rPr lang="en-US" altLang="zh-CN" sz="2800" dirty="0" smtClean="0">
                <a:solidFill>
                  <a:srgbClr val="FF0000"/>
                </a:solidFill>
              </a:rPr>
              <a:t>LUT</a:t>
            </a:r>
            <a:r>
              <a:rPr lang="zh-CN" altLang="en-US" sz="2800" dirty="0" smtClean="0"/>
              <a:t>函数用于在图像上应用查找表</a:t>
            </a:r>
            <a:endParaRPr lang="en-US" altLang="zh-CN" sz="2800" dirty="0" smtClean="0"/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应用查找表的函数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cv::Mat </a:t>
            </a:r>
            <a:r>
              <a:rPr lang="en-US" altLang="zh-CN" sz="2400" dirty="0" err="1">
                <a:solidFill>
                  <a:srgbClr val="0070C0"/>
                </a:solidFill>
              </a:rPr>
              <a:t>applyLookUp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70C0"/>
                </a:solidFill>
              </a:rPr>
              <a:t>const</a:t>
            </a:r>
            <a:r>
              <a:rPr lang="en-US" altLang="zh-CN" sz="2400" dirty="0">
                <a:solidFill>
                  <a:srgbClr val="0070C0"/>
                </a:solidFill>
              </a:rPr>
              <a:t> cv::Mat&amp; image,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输入图像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70C0"/>
                </a:solidFill>
              </a:rPr>
              <a:t>const</a:t>
            </a:r>
            <a:r>
              <a:rPr lang="en-US" altLang="zh-CN" sz="2400" dirty="0">
                <a:solidFill>
                  <a:srgbClr val="0070C0"/>
                </a:solidFill>
              </a:rPr>
              <a:t> cv::</a:t>
            </a:r>
            <a:r>
              <a:rPr lang="en-US" altLang="zh-CN" sz="2400" dirty="0">
                <a:solidFill>
                  <a:srgbClr val="FF0000"/>
                </a:solidFill>
              </a:rPr>
              <a:t>Mat</a:t>
            </a:r>
            <a:r>
              <a:rPr lang="en-US" altLang="zh-CN" sz="2400" dirty="0">
                <a:solidFill>
                  <a:srgbClr val="0070C0"/>
                </a:solidFill>
              </a:rPr>
              <a:t>&amp; lookup) { 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en-US" altLang="zh-CN" sz="2400" dirty="0" err="1">
                <a:solidFill>
                  <a:srgbClr val="00B050"/>
                </a:solidFill>
              </a:rPr>
              <a:t>uchar</a:t>
            </a:r>
            <a:r>
              <a:rPr lang="zh-CN" altLang="en-US" sz="2400" dirty="0">
                <a:solidFill>
                  <a:srgbClr val="00B050"/>
                </a:solidFill>
              </a:rPr>
              <a:t>类型的</a:t>
            </a:r>
            <a:r>
              <a:rPr lang="en-US" altLang="zh-CN" sz="2400" dirty="0">
                <a:solidFill>
                  <a:srgbClr val="00B050"/>
                </a:solidFill>
              </a:rPr>
              <a:t>1×256</a:t>
            </a:r>
            <a:r>
              <a:rPr lang="zh-CN" altLang="en-US" sz="2400" dirty="0">
                <a:solidFill>
                  <a:srgbClr val="00B050"/>
                </a:solidFill>
              </a:rPr>
              <a:t>数组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cv::Mat result;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应用查找表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FF0000"/>
                </a:solidFill>
              </a:rPr>
              <a:t>cv::LUT(image, lookup, result);</a:t>
            </a:r>
          </a:p>
          <a:p>
            <a:pPr marL="109728" indent="0"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return result;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}</a:t>
            </a:r>
          </a:p>
          <a:p>
            <a:pPr marL="109728" indent="0">
              <a:buNone/>
            </a:pPr>
            <a:endParaRPr lang="zh-CN" altLang="en-US" sz="25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利用查找表修改图像外观</a:t>
            </a:r>
          </a:p>
        </p:txBody>
      </p:sp>
    </p:spTree>
    <p:extLst>
      <p:ext uri="{BB962C8B-B14F-4D97-AF65-F5344CB8AC3E}">
        <p14:creationId xmlns:p14="http://schemas.microsoft.com/office/powerpoint/2010/main" val="359046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构建</a:t>
            </a:r>
            <a:r>
              <a:rPr lang="zh-CN" altLang="en-US" sz="2400" dirty="0" smtClean="0">
                <a:solidFill>
                  <a:srgbClr val="0000FF"/>
                </a:solidFill>
              </a:rPr>
              <a:t>图像反转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0000FF"/>
                </a:solidFill>
              </a:rPr>
              <a:t>查找表</a:t>
            </a:r>
            <a:r>
              <a:rPr lang="zh-CN" altLang="en-US" sz="2400" dirty="0" smtClean="0"/>
              <a:t>并</a:t>
            </a:r>
            <a:r>
              <a:rPr lang="zh-CN" altLang="en-US" sz="2400" dirty="0" smtClean="0">
                <a:solidFill>
                  <a:srgbClr val="0000FF"/>
                </a:solidFill>
              </a:rPr>
              <a:t>应用查找表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创建一个图像反转的查找表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err="1">
                <a:solidFill>
                  <a:srgbClr val="0070C0"/>
                </a:solidFill>
              </a:rPr>
              <a:t>int</a:t>
            </a:r>
            <a:r>
              <a:rPr lang="en-US" altLang="zh-CN" sz="2000" dirty="0">
                <a:solidFill>
                  <a:srgbClr val="0070C0"/>
                </a:solidFill>
              </a:rPr>
              <a:t> dim</a:t>
            </a:r>
            <a:r>
              <a:rPr lang="en-US" altLang="zh-CN" sz="2000" dirty="0">
                <a:solidFill>
                  <a:srgbClr val="FF0000"/>
                </a:solidFill>
              </a:rPr>
              <a:t>(256)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cv::Mat </a:t>
            </a:r>
            <a:r>
              <a:rPr lang="en-US" altLang="zh-CN" sz="2000" dirty="0" err="1">
                <a:solidFill>
                  <a:srgbClr val="0070C0"/>
                </a:solidFill>
              </a:rPr>
              <a:t>lut</a:t>
            </a:r>
            <a:r>
              <a:rPr lang="en-US" altLang="zh-CN" sz="2000" dirty="0">
                <a:solidFill>
                  <a:srgbClr val="0070C0"/>
                </a:solidFill>
              </a:rPr>
              <a:t>(1,	</a:t>
            </a: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一行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smtClean="0">
                <a:solidFill>
                  <a:srgbClr val="0070C0"/>
                </a:solidFill>
              </a:rPr>
              <a:t>dim</a:t>
            </a:r>
            <a:r>
              <a:rPr lang="en-US" altLang="zh-CN" sz="2000" dirty="0">
                <a:solidFill>
                  <a:srgbClr val="0070C0"/>
                </a:solidFill>
              </a:rPr>
              <a:t>,		</a:t>
            </a:r>
            <a:r>
              <a:rPr lang="en-US" altLang="zh-CN" sz="2000" dirty="0">
                <a:solidFill>
                  <a:srgbClr val="00B050"/>
                </a:solidFill>
              </a:rPr>
              <a:t>// 256</a:t>
            </a:r>
            <a:r>
              <a:rPr lang="zh-CN" altLang="en-US" sz="2000" dirty="0">
                <a:solidFill>
                  <a:srgbClr val="00B050"/>
                </a:solidFill>
              </a:rPr>
              <a:t>列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0070C0"/>
                </a:solidFill>
              </a:rPr>
              <a:t>CV_8U);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en-US" altLang="zh-CN" sz="2000" dirty="0" err="1">
                <a:solidFill>
                  <a:srgbClr val="00B050"/>
                </a:solidFill>
              </a:rPr>
              <a:t>uchar</a:t>
            </a:r>
            <a:r>
              <a:rPr lang="zh-CN" altLang="en-US" sz="2000" dirty="0" smtClean="0">
                <a:solidFill>
                  <a:srgbClr val="00B050"/>
                </a:solidFill>
              </a:rPr>
              <a:t>类型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</a:rPr>
              <a:t>uchar</a:t>
            </a:r>
            <a:r>
              <a:rPr lang="en-US" altLang="zh-CN" sz="2000" dirty="0">
                <a:solidFill>
                  <a:srgbClr val="FF0000"/>
                </a:solidFill>
              </a:rPr>
              <a:t>* data = </a:t>
            </a:r>
            <a:r>
              <a:rPr lang="en-US" altLang="zh-CN" sz="2000" dirty="0" err="1">
                <a:solidFill>
                  <a:srgbClr val="FF0000"/>
                </a:solidFill>
              </a:rPr>
              <a:t>lut.ptr</a:t>
            </a:r>
            <a:r>
              <a:rPr lang="en-US" altLang="zh-CN" sz="2000" dirty="0">
                <a:solidFill>
                  <a:srgbClr val="FF0000"/>
                </a:solidFill>
              </a:rPr>
              <a:t>(0);</a:t>
            </a: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第</a:t>
            </a:r>
            <a:r>
              <a:rPr lang="en-US" altLang="zh-CN" sz="2000" dirty="0">
                <a:solidFill>
                  <a:srgbClr val="00B050"/>
                </a:solidFill>
              </a:rPr>
              <a:t>0</a:t>
            </a:r>
            <a:r>
              <a:rPr lang="zh-CN" altLang="en-US" sz="2000" dirty="0">
                <a:solidFill>
                  <a:srgbClr val="00B050"/>
                </a:solidFill>
              </a:rPr>
              <a:t>行首址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for (</a:t>
            </a:r>
            <a:r>
              <a:rPr lang="en-US" altLang="zh-CN" sz="2000" dirty="0" err="1">
                <a:solidFill>
                  <a:srgbClr val="0070C0"/>
                </a:solidFill>
              </a:rPr>
              <a:t>int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 = 0; 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 &lt; 256; 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data[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] = 255 - 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}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cv</a:t>
            </a:r>
            <a:r>
              <a:rPr lang="en-US" altLang="zh-CN" sz="2000" dirty="0">
                <a:solidFill>
                  <a:srgbClr val="0070C0"/>
                </a:solidFill>
              </a:rPr>
              <a:t>::Mat result = </a:t>
            </a:r>
            <a:r>
              <a:rPr lang="en-US" altLang="zh-CN" sz="2000" dirty="0" err="1">
                <a:solidFill>
                  <a:srgbClr val="FF0000"/>
                </a:solidFill>
              </a:rPr>
              <a:t>applyLookUp</a:t>
            </a:r>
            <a:r>
              <a:rPr lang="en-US" altLang="zh-CN" sz="2000" dirty="0">
                <a:solidFill>
                  <a:srgbClr val="0070C0"/>
                </a:solidFill>
              </a:rPr>
              <a:t>(image, </a:t>
            </a:r>
            <a:r>
              <a:rPr lang="en-US" altLang="zh-CN" sz="2000" dirty="0" err="1">
                <a:solidFill>
                  <a:srgbClr val="0070C0"/>
                </a:solidFill>
              </a:rPr>
              <a:t>lut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r>
              <a:rPr lang="zh-CN" altLang="en-US" sz="2400" dirty="0" smtClean="0"/>
              <a:t>用</a:t>
            </a:r>
            <a:r>
              <a:rPr lang="en-US" altLang="zh-CN" sz="2400" dirty="0" smtClean="0">
                <a:solidFill>
                  <a:srgbClr val="FF0000"/>
                </a:solidFill>
              </a:rPr>
              <a:t>CV_LOAD_IMAGE_GRAYSCALE</a:t>
            </a:r>
            <a:r>
              <a:rPr lang="zh-CN" altLang="en-US" sz="2400" dirty="0" smtClean="0"/>
              <a:t>读入图像测试下吧</a:t>
            </a:r>
            <a:endParaRPr lang="en-US" altLang="zh-CN" sz="24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利用查找表修改图像外观</a:t>
            </a:r>
          </a:p>
        </p:txBody>
      </p:sp>
    </p:spTree>
    <p:extLst>
      <p:ext uri="{BB962C8B-B14F-4D97-AF65-F5344CB8AC3E}">
        <p14:creationId xmlns:p14="http://schemas.microsoft.com/office/powerpoint/2010/main" val="20013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扩展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FF"/>
                </a:solidFill>
              </a:rPr>
              <a:t>基于直方图拉伸提高图像的对比度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sz="2400" dirty="0" smtClean="0">
                <a:solidFill>
                  <a:srgbClr val="FF0000"/>
                </a:solidFill>
              </a:rPr>
              <a:t>直方图拉伸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一种</a:t>
            </a:r>
            <a:r>
              <a:rPr lang="zh-CN" altLang="en-US" sz="2400" dirty="0">
                <a:solidFill>
                  <a:srgbClr val="FF0000"/>
                </a:solidFill>
              </a:rPr>
              <a:t>点运算</a:t>
            </a:r>
            <a:r>
              <a:rPr lang="zh-CN" altLang="en-US" sz="2400" dirty="0"/>
              <a:t>，其作用是改变像素值使得结果覆盖像素值的</a:t>
            </a:r>
            <a:r>
              <a:rPr lang="zh-CN" altLang="en-US" sz="2400" dirty="0">
                <a:solidFill>
                  <a:srgbClr val="FF0000"/>
                </a:solidFill>
              </a:rPr>
              <a:t>全部取值范围</a:t>
            </a:r>
            <a:r>
              <a:rPr lang="zh-CN" altLang="en-US" sz="2400" dirty="0"/>
              <a:t>。此算法分别把当前</a:t>
            </a:r>
            <a:r>
              <a:rPr lang="zh-CN" altLang="en-US" sz="2400" dirty="0">
                <a:solidFill>
                  <a:srgbClr val="FF0000"/>
                </a:solidFill>
              </a:rPr>
              <a:t>最暗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最亮</a:t>
            </a:r>
            <a:r>
              <a:rPr lang="zh-CN" altLang="en-US" sz="2400" dirty="0"/>
              <a:t>的像素值映射到可取灰度范围中</a:t>
            </a:r>
            <a:r>
              <a:rPr lang="zh-CN" altLang="en-US" sz="2400" dirty="0">
                <a:solidFill>
                  <a:srgbClr val="FF0000"/>
                </a:solidFill>
              </a:rPr>
              <a:t>最小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最大</a:t>
            </a:r>
            <a:r>
              <a:rPr lang="zh-CN" altLang="en-US" sz="2400" dirty="0"/>
              <a:t>值，然后使</a:t>
            </a:r>
            <a:r>
              <a:rPr lang="zh-CN" altLang="en-US" sz="2400" dirty="0">
                <a:solidFill>
                  <a:srgbClr val="FF0000"/>
                </a:solidFill>
              </a:rPr>
              <a:t>中间值线性分布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利用查找表修改图像外观</a:t>
            </a:r>
          </a:p>
        </p:txBody>
      </p:sp>
      <p:pic>
        <p:nvPicPr>
          <p:cNvPr id="5" name="Picture 2" descr="H:\教学\数字图像处理\2015\教材资源\BurgerBurge-En1-clips\chap05\p057-eqn5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82" y="3284984"/>
            <a:ext cx="4538215" cy="72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7347" y="4149080"/>
            <a:ext cx="23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</a:rPr>
              <a:t>当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=0</a:t>
            </a:r>
            <a:r>
              <a:rPr lang="zh-CN" altLang="en-US" b="1" dirty="0" smtClean="0">
                <a:latin typeface="Times New Roman" panose="02020603050405020304" pitchFamily="18" charset="0"/>
              </a:rPr>
              <a:t>，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max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=255</a:t>
            </a:r>
            <a:r>
              <a:rPr lang="zh-CN" altLang="en-US" b="1" dirty="0" smtClean="0">
                <a:latin typeface="Times New Roman" panose="02020603050405020304" pitchFamily="18" charset="0"/>
              </a:rPr>
              <a:t>时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7" name="Picture 3" descr="H:\教学\数字图像处理\2015\教材资源\BurgerBurge-En1-clips\chap05\p057-eqn5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933056"/>
            <a:ext cx="3663704" cy="8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:\教学\数字图像处理\2015\教材资源\BurgerBurge-En1-clips\chap05\p058-fig5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653136"/>
            <a:ext cx="4249001" cy="21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746643"/>
          </a:xfrm>
        </p:spPr>
        <p:txBody>
          <a:bodyPr/>
          <a:lstStyle/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缺点</a:t>
            </a:r>
            <a:r>
              <a:rPr lang="zh-CN" altLang="en-US" sz="2400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</a:rPr>
              <a:t>映射函数</a:t>
            </a:r>
            <a:r>
              <a:rPr lang="zh-CN" altLang="en-US" sz="2400" dirty="0"/>
              <a:t>只受到几个</a:t>
            </a:r>
            <a:r>
              <a:rPr lang="zh-CN" altLang="en-US" sz="2400" dirty="0">
                <a:solidFill>
                  <a:srgbClr val="FF0000"/>
                </a:solidFill>
              </a:rPr>
              <a:t>极值</a:t>
            </a:r>
            <a:r>
              <a:rPr lang="zh-CN" altLang="en-US" sz="2400" dirty="0"/>
              <a:t>的影响，而这几个</a:t>
            </a:r>
            <a:r>
              <a:rPr lang="zh-CN" altLang="en-US" sz="2400" dirty="0">
                <a:solidFill>
                  <a:srgbClr val="FF0000"/>
                </a:solidFill>
              </a:rPr>
              <a:t>极值</a:t>
            </a:r>
            <a:r>
              <a:rPr lang="zh-CN" altLang="en-US" sz="2400" dirty="0"/>
              <a:t>未必能代表图像的</a:t>
            </a:r>
            <a:r>
              <a:rPr lang="zh-CN" altLang="en-US" sz="2400" dirty="0">
                <a:solidFill>
                  <a:srgbClr val="FF0000"/>
                </a:solidFill>
              </a:rPr>
              <a:t>主要内容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解决方法</a:t>
            </a:r>
            <a:r>
              <a:rPr lang="zh-CN" altLang="en-US" sz="2400" dirty="0"/>
              <a:t>：采用</a:t>
            </a:r>
            <a:r>
              <a:rPr lang="zh-CN" altLang="en-US" sz="2400" dirty="0">
                <a:solidFill>
                  <a:srgbClr val="FF0000"/>
                </a:solidFill>
              </a:rPr>
              <a:t>更可靠</a:t>
            </a:r>
            <a:r>
              <a:rPr lang="zh-CN" altLang="en-US" sz="2400" dirty="0"/>
              <a:t>的方法确定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high</a:t>
            </a:r>
            <a:r>
              <a:rPr lang="zh-CN" altLang="en-US" sz="2400" dirty="0"/>
              <a:t>和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2" descr="H:\教学\数字图像处理\2015\教材资源\BurgerBurge-En1-clips\chap05\p059-eqn5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56792"/>
            <a:ext cx="474879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:\教学\数字图像处理\2015\教材资源\BurgerBurge-En1-clips\chap05\p059-eqn5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1792"/>
            <a:ext cx="474879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:\教学\数字图像处理\2015\教材资源\BurgerBurge-En1-clips\chap05\p059-eqn5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3" y="2605270"/>
            <a:ext cx="7552960" cy="12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H:\教学\数字图像处理\2015\教材资源\BurgerBurge-En1-clips\chap05\p059-fig5-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968254"/>
            <a:ext cx="3310587" cy="28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4624"/>
            <a:ext cx="8229600" cy="662473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400" dirty="0" smtClean="0"/>
              <a:t>为</a:t>
            </a:r>
            <a:r>
              <a:rPr lang="en-US" altLang="zh-CN" sz="3400" dirty="0" smtClean="0">
                <a:solidFill>
                  <a:srgbClr val="0070C0"/>
                </a:solidFill>
              </a:rPr>
              <a:t>Histogram1D</a:t>
            </a:r>
            <a:r>
              <a:rPr lang="zh-CN" altLang="en-US" sz="3400" dirty="0" smtClean="0"/>
              <a:t>类添加</a:t>
            </a:r>
            <a:r>
              <a:rPr lang="zh-CN" altLang="en-US" sz="3400" dirty="0" smtClean="0">
                <a:solidFill>
                  <a:srgbClr val="0000FF"/>
                </a:solidFill>
              </a:rPr>
              <a:t>直方图拉伸</a:t>
            </a:r>
            <a:r>
              <a:rPr lang="zh-CN" altLang="en-US" sz="3400" dirty="0" smtClean="0"/>
              <a:t>成员函数：</a:t>
            </a:r>
            <a:endParaRPr lang="en-US" altLang="zh-CN" sz="3400" dirty="0" smtClean="0"/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cv::Mat stretch(</a:t>
            </a:r>
            <a:r>
              <a:rPr lang="en-US" altLang="zh-CN" sz="2900" dirty="0" err="1">
                <a:solidFill>
                  <a:srgbClr val="0070C0"/>
                </a:solidFill>
              </a:rPr>
              <a:t>const</a:t>
            </a:r>
            <a:r>
              <a:rPr lang="en-US" altLang="zh-CN" sz="2900" dirty="0">
                <a:solidFill>
                  <a:srgbClr val="0070C0"/>
                </a:solidFill>
              </a:rPr>
              <a:t> cv::Mat &amp;image, </a:t>
            </a:r>
            <a:r>
              <a:rPr lang="en-US" altLang="zh-CN" sz="2900" dirty="0">
                <a:solidFill>
                  <a:srgbClr val="FF0000"/>
                </a:solidFill>
              </a:rPr>
              <a:t>float</a:t>
            </a:r>
            <a:r>
              <a:rPr lang="en-US" altLang="zh-CN" sz="2900" dirty="0">
                <a:solidFill>
                  <a:srgbClr val="0070C0"/>
                </a:solidFill>
              </a:rPr>
              <a:t> </a:t>
            </a:r>
            <a:r>
              <a:rPr lang="en-US" altLang="zh-CN" sz="2900" dirty="0" err="1">
                <a:solidFill>
                  <a:srgbClr val="FF0000"/>
                </a:solidFill>
              </a:rPr>
              <a:t>minPercent</a:t>
            </a:r>
            <a:r>
              <a:rPr lang="en-US" altLang="zh-CN" sz="2900" dirty="0">
                <a:solidFill>
                  <a:srgbClr val="FF0000"/>
                </a:solidFill>
              </a:rPr>
              <a:t> </a:t>
            </a:r>
            <a:r>
              <a:rPr lang="en-US" altLang="zh-CN" sz="2900" dirty="0">
                <a:solidFill>
                  <a:srgbClr val="0070C0"/>
                </a:solidFill>
              </a:rPr>
              <a:t>= 0) {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将</a:t>
            </a:r>
            <a:r>
              <a:rPr lang="en-US" altLang="zh-CN" sz="2900" dirty="0" err="1">
                <a:solidFill>
                  <a:srgbClr val="00B050"/>
                </a:solidFill>
              </a:rPr>
              <a:t>minPercent</a:t>
            </a:r>
            <a:r>
              <a:rPr lang="zh-CN" altLang="en-US" sz="2900" dirty="0">
                <a:solidFill>
                  <a:srgbClr val="00B050"/>
                </a:solidFill>
              </a:rPr>
              <a:t>转为具体像素数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FF0000"/>
                </a:solidFill>
              </a:rPr>
              <a:t>float </a:t>
            </a:r>
            <a:r>
              <a:rPr lang="en-US" altLang="zh-CN" sz="2900" dirty="0" err="1">
                <a:solidFill>
                  <a:srgbClr val="FF0000"/>
                </a:solidFill>
              </a:rPr>
              <a:t>minValue</a:t>
            </a:r>
            <a:r>
              <a:rPr lang="en-US" altLang="zh-CN" sz="2900" dirty="0">
                <a:solidFill>
                  <a:srgbClr val="FF0000"/>
                </a:solidFill>
              </a:rPr>
              <a:t> = </a:t>
            </a:r>
            <a:r>
              <a:rPr lang="en-US" altLang="zh-CN" sz="2900" dirty="0" err="1">
                <a:solidFill>
                  <a:srgbClr val="FF0000"/>
                </a:solidFill>
              </a:rPr>
              <a:t>minPercent</a:t>
            </a:r>
            <a:r>
              <a:rPr lang="en-US" altLang="zh-CN" sz="2900" dirty="0">
                <a:solidFill>
                  <a:srgbClr val="FF0000"/>
                </a:solidFill>
              </a:rPr>
              <a:t> * </a:t>
            </a:r>
            <a:r>
              <a:rPr lang="en-US" altLang="zh-CN" sz="2900" dirty="0" err="1">
                <a:solidFill>
                  <a:srgbClr val="FF0000"/>
                </a:solidFill>
              </a:rPr>
              <a:t>image.rows</a:t>
            </a:r>
            <a:r>
              <a:rPr lang="en-US" altLang="zh-CN" sz="2900" dirty="0">
                <a:solidFill>
                  <a:srgbClr val="FF0000"/>
                </a:solidFill>
              </a:rPr>
              <a:t> * </a:t>
            </a:r>
            <a:r>
              <a:rPr lang="en-US" altLang="zh-CN" sz="2900" dirty="0" err="1">
                <a:solidFill>
                  <a:srgbClr val="FF0000"/>
                </a:solidFill>
              </a:rPr>
              <a:t>image.cols</a:t>
            </a:r>
            <a:r>
              <a:rPr lang="en-US" altLang="zh-CN" sz="2900" dirty="0" smtClean="0">
                <a:solidFill>
                  <a:srgbClr val="FF0000"/>
                </a:solidFill>
              </a:rPr>
              <a:t>;</a:t>
            </a:r>
            <a:endParaRPr lang="en-US" altLang="zh-CN" sz="2900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首先计算直方图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cv</a:t>
            </a:r>
            <a:r>
              <a:rPr lang="en-US" altLang="zh-CN" sz="2900" dirty="0">
                <a:solidFill>
                  <a:srgbClr val="0070C0"/>
                </a:solidFill>
              </a:rPr>
              <a:t>::Mat </a:t>
            </a:r>
            <a:r>
              <a:rPr lang="en-US" altLang="zh-CN" sz="2900" dirty="0" err="1">
                <a:solidFill>
                  <a:srgbClr val="0070C0"/>
                </a:solidFill>
              </a:rPr>
              <a:t>hist</a:t>
            </a:r>
            <a:r>
              <a:rPr lang="en-US" altLang="zh-CN" sz="2900" dirty="0">
                <a:solidFill>
                  <a:srgbClr val="0070C0"/>
                </a:solidFill>
              </a:rPr>
              <a:t> = </a:t>
            </a:r>
            <a:r>
              <a:rPr lang="en-US" altLang="zh-CN" sz="2900" dirty="0" err="1">
                <a:solidFill>
                  <a:srgbClr val="0070C0"/>
                </a:solidFill>
              </a:rPr>
              <a:t>getHistogram</a:t>
            </a:r>
            <a:r>
              <a:rPr lang="en-US" altLang="zh-CN" sz="2900" dirty="0">
                <a:solidFill>
                  <a:srgbClr val="0070C0"/>
                </a:solidFill>
              </a:rPr>
              <a:t>(image</a:t>
            </a:r>
            <a:r>
              <a:rPr lang="en-US" altLang="zh-CN" sz="2900" dirty="0" smtClean="0">
                <a:solidFill>
                  <a:srgbClr val="0070C0"/>
                </a:solidFill>
              </a:rPr>
              <a:t>);</a:t>
            </a:r>
            <a:endParaRPr lang="en-US" altLang="zh-CN" sz="29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找到直方图的左边限值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900" dirty="0" smtClean="0">
                <a:solidFill>
                  <a:srgbClr val="0070C0"/>
                </a:solidFill>
              </a:rPr>
              <a:t> </a:t>
            </a:r>
            <a:r>
              <a:rPr lang="en-US" altLang="zh-CN" sz="2900" dirty="0" err="1">
                <a:solidFill>
                  <a:srgbClr val="0070C0"/>
                </a:solidFill>
              </a:rPr>
              <a:t>imin</a:t>
            </a:r>
            <a:r>
              <a:rPr lang="en-US" altLang="zh-CN" sz="2900" dirty="0">
                <a:solidFill>
                  <a:srgbClr val="0070C0"/>
                </a:solidFill>
              </a:rPr>
              <a:t> = 0;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FF0000"/>
                </a:solidFill>
              </a:rPr>
              <a:t>float </a:t>
            </a:r>
            <a:r>
              <a:rPr lang="en-US" altLang="zh-CN" sz="2900" dirty="0">
                <a:solidFill>
                  <a:srgbClr val="FF0000"/>
                </a:solidFill>
              </a:rPr>
              <a:t>sum = 0; </a:t>
            </a:r>
            <a:r>
              <a:rPr lang="en-US" altLang="zh-CN" sz="2900" dirty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累积条目值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for </a:t>
            </a:r>
            <a:r>
              <a:rPr lang="en-US" altLang="zh-CN" sz="2900" dirty="0">
                <a:solidFill>
                  <a:srgbClr val="0070C0"/>
                </a:solidFill>
              </a:rPr>
              <a:t>(; </a:t>
            </a:r>
            <a:r>
              <a:rPr lang="en-US" altLang="zh-CN" sz="2900" dirty="0" err="1">
                <a:solidFill>
                  <a:srgbClr val="0070C0"/>
                </a:solidFill>
              </a:rPr>
              <a:t>imin</a:t>
            </a:r>
            <a:r>
              <a:rPr lang="en-US" altLang="zh-CN" sz="2900" dirty="0">
                <a:solidFill>
                  <a:srgbClr val="0070C0"/>
                </a:solidFill>
              </a:rPr>
              <a:t> &lt; </a:t>
            </a:r>
            <a:r>
              <a:rPr lang="en-US" altLang="zh-CN" sz="2900" dirty="0" err="1">
                <a:solidFill>
                  <a:srgbClr val="0070C0"/>
                </a:solidFill>
              </a:rPr>
              <a:t>histSize</a:t>
            </a:r>
            <a:r>
              <a:rPr lang="en-US" altLang="zh-CN" sz="2900" dirty="0">
                <a:solidFill>
                  <a:srgbClr val="0070C0"/>
                </a:solidFill>
              </a:rPr>
              <a:t>[0]; </a:t>
            </a:r>
            <a:r>
              <a:rPr lang="en-US" altLang="zh-CN" sz="2900" dirty="0" err="1">
                <a:solidFill>
                  <a:srgbClr val="0070C0"/>
                </a:solidFill>
              </a:rPr>
              <a:t>imin</a:t>
            </a:r>
            <a:r>
              <a:rPr lang="en-US" altLang="zh-CN" sz="2900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 smtClean="0">
                <a:solidFill>
                  <a:srgbClr val="FF0000"/>
                </a:solidFill>
              </a:rPr>
              <a:t>sum </a:t>
            </a:r>
            <a:r>
              <a:rPr lang="en-US" altLang="zh-CN" sz="2900" dirty="0">
                <a:solidFill>
                  <a:srgbClr val="FF0000"/>
                </a:solidFill>
              </a:rPr>
              <a:t>+= hist.at&lt;float&gt;(</a:t>
            </a:r>
            <a:r>
              <a:rPr lang="en-US" altLang="zh-CN" sz="2900" dirty="0" err="1">
                <a:solidFill>
                  <a:srgbClr val="FF0000"/>
                </a:solidFill>
              </a:rPr>
              <a:t>imin</a:t>
            </a:r>
            <a:r>
              <a:rPr lang="en-US" altLang="zh-CN" sz="2900" dirty="0">
                <a:solidFill>
                  <a:srgbClr val="FF000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FF0000"/>
                </a:solidFill>
              </a:rPr>
              <a:t>		</a:t>
            </a:r>
            <a:r>
              <a:rPr lang="en-US" altLang="zh-CN" sz="2900" dirty="0" smtClean="0">
                <a:solidFill>
                  <a:srgbClr val="FF0000"/>
                </a:solidFill>
              </a:rPr>
              <a:t>if </a:t>
            </a:r>
            <a:r>
              <a:rPr lang="en-US" altLang="zh-CN" sz="2900" dirty="0">
                <a:solidFill>
                  <a:srgbClr val="FF0000"/>
                </a:solidFill>
              </a:rPr>
              <a:t>(sum &gt; </a:t>
            </a:r>
            <a:r>
              <a:rPr lang="en-US" altLang="zh-CN" sz="2900" dirty="0" err="1">
                <a:solidFill>
                  <a:srgbClr val="FF0000"/>
                </a:solidFill>
              </a:rPr>
              <a:t>minValue</a:t>
            </a:r>
            <a:r>
              <a:rPr lang="en-US" altLang="zh-CN" sz="2900" dirty="0">
                <a:solidFill>
                  <a:srgbClr val="FF000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	</a:t>
            </a:r>
            <a:r>
              <a:rPr lang="en-US" altLang="zh-CN" sz="2900" dirty="0" smtClean="0">
                <a:solidFill>
                  <a:srgbClr val="0070C0"/>
                </a:solidFill>
              </a:rPr>
              <a:t>break</a:t>
            </a:r>
            <a:r>
              <a:rPr lang="en-US" altLang="zh-CN" sz="29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}</a:t>
            </a:r>
          </a:p>
          <a:p>
            <a:pPr marL="109728" indent="0">
              <a:buNone/>
            </a:pPr>
            <a:r>
              <a:rPr lang="en-US" altLang="zh-CN" sz="2900" dirty="0" smtClean="0"/>
              <a:t>	</a:t>
            </a:r>
            <a:r>
              <a:rPr lang="en-US" altLang="zh-CN" sz="2900" dirty="0" smtClean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找到直方图的右边限值</a:t>
            </a:r>
          </a:p>
          <a:p>
            <a:pPr marL="109728" indent="0">
              <a:buNone/>
            </a:pPr>
            <a:r>
              <a:rPr lang="zh-CN" altLang="en-US" sz="2900" dirty="0"/>
              <a:t>	</a:t>
            </a:r>
            <a:r>
              <a:rPr lang="en-US" altLang="zh-CN" sz="29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900" dirty="0" smtClean="0">
                <a:solidFill>
                  <a:srgbClr val="0070C0"/>
                </a:solidFill>
              </a:rPr>
              <a:t> </a:t>
            </a:r>
            <a:r>
              <a:rPr lang="en-US" altLang="zh-CN" sz="2900" dirty="0" err="1">
                <a:solidFill>
                  <a:srgbClr val="0070C0"/>
                </a:solidFill>
              </a:rPr>
              <a:t>imax</a:t>
            </a:r>
            <a:r>
              <a:rPr lang="en-US" altLang="zh-CN" sz="2900" dirty="0">
                <a:solidFill>
                  <a:srgbClr val="0070C0"/>
                </a:solidFill>
              </a:rPr>
              <a:t> = </a:t>
            </a:r>
            <a:r>
              <a:rPr lang="en-US" altLang="zh-CN" sz="2900" dirty="0" err="1">
                <a:solidFill>
                  <a:srgbClr val="0070C0"/>
                </a:solidFill>
              </a:rPr>
              <a:t>histSize</a:t>
            </a:r>
            <a:r>
              <a:rPr lang="en-US" altLang="zh-CN" sz="2900" dirty="0">
                <a:solidFill>
                  <a:srgbClr val="0070C0"/>
                </a:solidFill>
              </a:rPr>
              <a:t>[0] - 1;</a:t>
            </a:r>
          </a:p>
          <a:p>
            <a:pPr marL="109728" indent="0">
              <a:buNone/>
            </a:pPr>
            <a:r>
              <a:rPr lang="en-US" altLang="zh-CN" sz="2900" dirty="0"/>
              <a:t>	</a:t>
            </a:r>
            <a:r>
              <a:rPr lang="en-US" altLang="zh-CN" sz="2900" dirty="0" smtClean="0">
                <a:solidFill>
                  <a:srgbClr val="FF0000"/>
                </a:solidFill>
              </a:rPr>
              <a:t>sum </a:t>
            </a:r>
            <a:r>
              <a:rPr lang="en-US" altLang="zh-CN" sz="2900" dirty="0">
                <a:solidFill>
                  <a:srgbClr val="FF0000"/>
                </a:solidFill>
              </a:rPr>
              <a:t>= 0; </a:t>
            </a:r>
            <a:r>
              <a:rPr lang="en-US" altLang="zh-CN" sz="2900" dirty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累积条目值</a:t>
            </a:r>
          </a:p>
          <a:p>
            <a:pPr marL="109728" indent="0">
              <a:buNone/>
            </a:pPr>
            <a:r>
              <a:rPr lang="zh-CN" altLang="en-US" sz="2900" dirty="0"/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for </a:t>
            </a:r>
            <a:r>
              <a:rPr lang="en-US" altLang="zh-CN" sz="2900" dirty="0">
                <a:solidFill>
                  <a:srgbClr val="0070C0"/>
                </a:solidFill>
              </a:rPr>
              <a:t>(; </a:t>
            </a:r>
            <a:r>
              <a:rPr lang="en-US" altLang="zh-CN" sz="2900" dirty="0" err="1">
                <a:solidFill>
                  <a:srgbClr val="0070C0"/>
                </a:solidFill>
              </a:rPr>
              <a:t>imax</a:t>
            </a:r>
            <a:r>
              <a:rPr lang="en-US" altLang="zh-CN" sz="2900" dirty="0">
                <a:solidFill>
                  <a:srgbClr val="0070C0"/>
                </a:solidFill>
              </a:rPr>
              <a:t> &gt;= 0; </a:t>
            </a:r>
            <a:r>
              <a:rPr lang="en-US" altLang="zh-CN" sz="2900" dirty="0" err="1">
                <a:solidFill>
                  <a:srgbClr val="0070C0"/>
                </a:solidFill>
              </a:rPr>
              <a:t>imax</a:t>
            </a:r>
            <a:r>
              <a:rPr lang="en-US" altLang="zh-CN" sz="2900" dirty="0">
                <a:solidFill>
                  <a:srgbClr val="0070C0"/>
                </a:solidFill>
              </a:rPr>
              <a:t>--) {</a:t>
            </a:r>
          </a:p>
          <a:p>
            <a:pPr marL="109728" indent="0">
              <a:buNone/>
            </a:pPr>
            <a:r>
              <a:rPr lang="en-US" altLang="zh-CN" sz="2900" dirty="0"/>
              <a:t>		</a:t>
            </a:r>
            <a:r>
              <a:rPr lang="en-US" altLang="zh-CN" sz="2900" dirty="0" smtClean="0">
                <a:solidFill>
                  <a:srgbClr val="FF0000"/>
                </a:solidFill>
              </a:rPr>
              <a:t>sum </a:t>
            </a:r>
            <a:r>
              <a:rPr lang="en-US" altLang="zh-CN" sz="2900" dirty="0">
                <a:solidFill>
                  <a:srgbClr val="FF0000"/>
                </a:solidFill>
              </a:rPr>
              <a:t>+= hist.at&lt;float&gt;(</a:t>
            </a:r>
            <a:r>
              <a:rPr lang="en-US" altLang="zh-CN" sz="2900" dirty="0" err="1">
                <a:solidFill>
                  <a:srgbClr val="FF0000"/>
                </a:solidFill>
              </a:rPr>
              <a:t>imax</a:t>
            </a:r>
            <a:r>
              <a:rPr lang="en-US" altLang="zh-CN" sz="2900" dirty="0">
                <a:solidFill>
                  <a:srgbClr val="FF000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900" dirty="0"/>
              <a:t>		</a:t>
            </a:r>
            <a:r>
              <a:rPr lang="en-US" altLang="zh-CN" sz="2900" dirty="0" smtClean="0">
                <a:solidFill>
                  <a:srgbClr val="FF0000"/>
                </a:solidFill>
              </a:rPr>
              <a:t>if </a:t>
            </a:r>
            <a:r>
              <a:rPr lang="en-US" altLang="zh-CN" sz="2900" dirty="0">
                <a:solidFill>
                  <a:srgbClr val="FF0000"/>
                </a:solidFill>
              </a:rPr>
              <a:t>(sum &gt; </a:t>
            </a:r>
            <a:r>
              <a:rPr lang="en-US" altLang="zh-CN" sz="2900" dirty="0" err="1">
                <a:solidFill>
                  <a:srgbClr val="FF0000"/>
                </a:solidFill>
              </a:rPr>
              <a:t>minValue</a:t>
            </a:r>
            <a:r>
              <a:rPr lang="en-US" altLang="zh-CN" sz="2900" dirty="0">
                <a:solidFill>
                  <a:srgbClr val="FF000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900" dirty="0"/>
              <a:t>		</a:t>
            </a: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break</a:t>
            </a:r>
            <a:r>
              <a:rPr lang="en-US" altLang="zh-CN" sz="29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}</a:t>
            </a:r>
            <a:endParaRPr lang="en-US" altLang="zh-CN" sz="29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endParaRPr lang="zh-CN" altLang="en-US" sz="26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2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8640"/>
            <a:ext cx="8579296" cy="6480720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en-US" altLang="zh-CN" dirty="0" smtClean="0"/>
              <a:t>		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创建查找表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 err="1">
                <a:solidFill>
                  <a:srgbClr val="0070C0"/>
                </a:solidFill>
              </a:rPr>
              <a:t>int</a:t>
            </a:r>
            <a:r>
              <a:rPr lang="en-US" altLang="zh-CN" sz="2600" dirty="0">
                <a:solidFill>
                  <a:srgbClr val="0070C0"/>
                </a:solidFill>
              </a:rPr>
              <a:t> dim(256);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cv::Mat lookup(1,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一行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	</a:t>
            </a:r>
            <a:r>
              <a:rPr lang="en-US" altLang="zh-CN" sz="2600" dirty="0" smtClean="0">
                <a:solidFill>
                  <a:srgbClr val="0070C0"/>
                </a:solidFill>
              </a:rPr>
              <a:t>dim</a:t>
            </a:r>
            <a:r>
              <a:rPr lang="en-US" altLang="zh-CN" sz="2600" dirty="0">
                <a:solidFill>
                  <a:srgbClr val="0070C0"/>
                </a:solidFill>
              </a:rPr>
              <a:t>,		</a:t>
            </a:r>
            <a:r>
              <a:rPr lang="en-US" altLang="zh-CN" sz="2600" dirty="0">
                <a:solidFill>
                  <a:srgbClr val="00B050"/>
                </a:solidFill>
              </a:rPr>
              <a:t>// 256</a:t>
            </a:r>
            <a:r>
              <a:rPr lang="zh-CN" altLang="en-US" sz="2600" dirty="0">
                <a:solidFill>
                  <a:srgbClr val="00B050"/>
                </a:solidFill>
              </a:rPr>
              <a:t>列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	</a:t>
            </a:r>
            <a:r>
              <a:rPr lang="en-US" altLang="zh-CN" sz="2600" dirty="0">
                <a:solidFill>
                  <a:srgbClr val="0070C0"/>
                </a:solidFill>
              </a:rPr>
              <a:t>CV_8U);	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en-US" altLang="zh-CN" sz="2600" dirty="0" err="1">
                <a:solidFill>
                  <a:srgbClr val="00B050"/>
                </a:solidFill>
              </a:rPr>
              <a:t>uchar</a:t>
            </a:r>
            <a:r>
              <a:rPr lang="zh-CN" altLang="en-US" sz="2600" dirty="0" smtClean="0">
                <a:solidFill>
                  <a:srgbClr val="00B050"/>
                </a:solidFill>
              </a:rPr>
              <a:t>类型</a:t>
            </a:r>
            <a:endParaRPr lang="zh-CN" altLang="en-US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构建查找表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70C0"/>
                </a:solidFill>
              </a:rPr>
              <a:t>for (</a:t>
            </a:r>
            <a:r>
              <a:rPr lang="en-US" altLang="zh-CN" sz="2600" dirty="0" err="1">
                <a:solidFill>
                  <a:srgbClr val="0070C0"/>
                </a:solidFill>
              </a:rPr>
              <a:t>int</a:t>
            </a:r>
            <a:r>
              <a:rPr lang="en-US" altLang="zh-CN" sz="2600" dirty="0">
                <a:solidFill>
                  <a:srgbClr val="0070C0"/>
                </a:solidFill>
              </a:rPr>
              <a:t> 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 = 0; 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 &lt; 256; 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++) {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在</a:t>
            </a:r>
            <a:r>
              <a:rPr lang="en-US" altLang="zh-CN" sz="2600" dirty="0" err="1">
                <a:solidFill>
                  <a:srgbClr val="00B050"/>
                </a:solidFill>
              </a:rPr>
              <a:t>imin</a:t>
            </a:r>
            <a:r>
              <a:rPr lang="zh-CN" altLang="en-US" sz="2600" dirty="0">
                <a:solidFill>
                  <a:srgbClr val="00B050"/>
                </a:solidFill>
              </a:rPr>
              <a:t>和</a:t>
            </a:r>
            <a:r>
              <a:rPr lang="en-US" altLang="zh-CN" sz="2600" dirty="0" err="1">
                <a:solidFill>
                  <a:srgbClr val="00B050"/>
                </a:solidFill>
              </a:rPr>
              <a:t>imax</a:t>
            </a:r>
            <a:r>
              <a:rPr lang="zh-CN" altLang="en-US" sz="2600" dirty="0">
                <a:solidFill>
                  <a:srgbClr val="00B050"/>
                </a:solidFill>
              </a:rPr>
              <a:t>之间拉伸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	</a:t>
            </a:r>
            <a:r>
              <a:rPr lang="en-US" altLang="zh-CN" sz="2600" dirty="0">
                <a:solidFill>
                  <a:srgbClr val="0070C0"/>
                </a:solidFill>
              </a:rPr>
              <a:t>if (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 &lt; </a:t>
            </a:r>
            <a:r>
              <a:rPr lang="en-US" altLang="zh-CN" sz="2600" dirty="0" err="1">
                <a:solidFill>
                  <a:srgbClr val="0070C0"/>
                </a:solidFill>
              </a:rPr>
              <a:t>imin</a:t>
            </a:r>
            <a:r>
              <a:rPr lang="en-US" altLang="zh-CN" sz="2600" dirty="0">
                <a:solidFill>
                  <a:srgbClr val="0070C0"/>
                </a:solidFill>
              </a:rPr>
              <a:t>) lookup.at&lt;</a:t>
            </a:r>
            <a:r>
              <a:rPr lang="en-US" altLang="zh-CN" sz="2600" dirty="0" err="1">
                <a:solidFill>
                  <a:srgbClr val="0070C0"/>
                </a:solidFill>
              </a:rPr>
              <a:t>uchar</a:t>
            </a:r>
            <a:r>
              <a:rPr lang="en-US" altLang="zh-CN" sz="2600" dirty="0">
                <a:solidFill>
                  <a:srgbClr val="0070C0"/>
                </a:solidFill>
              </a:rPr>
              <a:t>&gt;(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) = 0;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	else if (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 &gt; </a:t>
            </a:r>
            <a:r>
              <a:rPr lang="en-US" altLang="zh-CN" sz="2600" dirty="0" err="1">
                <a:solidFill>
                  <a:srgbClr val="0070C0"/>
                </a:solidFill>
              </a:rPr>
              <a:t>imax</a:t>
            </a:r>
            <a:r>
              <a:rPr lang="en-US" altLang="zh-CN" sz="2600" dirty="0">
                <a:solidFill>
                  <a:srgbClr val="0070C0"/>
                </a:solidFill>
              </a:rPr>
              <a:t>) lookup.at&lt;</a:t>
            </a:r>
            <a:r>
              <a:rPr lang="en-US" altLang="zh-CN" sz="2600" dirty="0" err="1">
                <a:solidFill>
                  <a:srgbClr val="0070C0"/>
                </a:solidFill>
              </a:rPr>
              <a:t>uchar</a:t>
            </a:r>
            <a:r>
              <a:rPr lang="en-US" altLang="zh-CN" sz="2600" dirty="0">
                <a:solidFill>
                  <a:srgbClr val="0070C0"/>
                </a:solidFill>
              </a:rPr>
              <a:t>&gt;(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) = 255</a:t>
            </a:r>
            <a:r>
              <a:rPr lang="en-US" altLang="zh-CN" sz="2600" dirty="0" smtClean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			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 smtClean="0">
                <a:solidFill>
                  <a:srgbClr val="00B050"/>
                </a:solidFill>
              </a:rPr>
              <a:t>线性映射</a:t>
            </a:r>
            <a:endParaRPr lang="en-US" altLang="zh-CN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	</a:t>
            </a:r>
            <a:r>
              <a:rPr lang="en-US" altLang="zh-CN" sz="2600" dirty="0" smtClean="0">
                <a:solidFill>
                  <a:srgbClr val="0070C0"/>
                </a:solidFill>
              </a:rPr>
              <a:t>else </a:t>
            </a:r>
            <a:r>
              <a:rPr lang="en-US" altLang="zh-CN" sz="2600" dirty="0">
                <a:solidFill>
                  <a:srgbClr val="0070C0"/>
                </a:solidFill>
              </a:rPr>
              <a:t>lookup.at&lt;</a:t>
            </a:r>
            <a:r>
              <a:rPr lang="en-US" altLang="zh-CN" sz="2600" dirty="0" err="1">
                <a:solidFill>
                  <a:srgbClr val="0070C0"/>
                </a:solidFill>
              </a:rPr>
              <a:t>uchar</a:t>
            </a:r>
            <a:r>
              <a:rPr lang="en-US" altLang="zh-CN" sz="2600" dirty="0">
                <a:solidFill>
                  <a:srgbClr val="0070C0"/>
                </a:solidFill>
              </a:rPr>
              <a:t>&gt;(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) = 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	</a:t>
            </a:r>
            <a:r>
              <a:rPr lang="en-US" altLang="zh-CN" sz="2600" dirty="0" smtClean="0">
                <a:solidFill>
                  <a:srgbClr val="0070C0"/>
                </a:solidFill>
              </a:rPr>
              <a:t>   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cvRound</a:t>
            </a:r>
            <a:r>
              <a:rPr lang="en-US" altLang="zh-CN" sz="2600" dirty="0" smtClean="0">
                <a:solidFill>
                  <a:srgbClr val="0070C0"/>
                </a:solidFill>
              </a:rPr>
              <a:t>(255.0 </a:t>
            </a:r>
            <a:r>
              <a:rPr lang="en-US" altLang="zh-CN" sz="2600" dirty="0">
                <a:solidFill>
                  <a:srgbClr val="0070C0"/>
                </a:solidFill>
              </a:rPr>
              <a:t>* (</a:t>
            </a:r>
            <a:r>
              <a:rPr lang="en-US" altLang="zh-CN" sz="2600" dirty="0" err="1">
                <a:solidFill>
                  <a:srgbClr val="0070C0"/>
                </a:solidFill>
              </a:rPr>
              <a:t>i</a:t>
            </a:r>
            <a:r>
              <a:rPr lang="en-US" altLang="zh-CN" sz="2600" dirty="0">
                <a:solidFill>
                  <a:srgbClr val="0070C0"/>
                </a:solidFill>
              </a:rPr>
              <a:t> - </a:t>
            </a:r>
            <a:r>
              <a:rPr lang="en-US" altLang="zh-CN" sz="2600" dirty="0" err="1">
                <a:solidFill>
                  <a:srgbClr val="0070C0"/>
                </a:solidFill>
              </a:rPr>
              <a:t>imin</a:t>
            </a:r>
            <a:r>
              <a:rPr lang="en-US" altLang="zh-CN" sz="2600" dirty="0">
                <a:solidFill>
                  <a:srgbClr val="0070C0"/>
                </a:solidFill>
              </a:rPr>
              <a:t>) / (</a:t>
            </a:r>
            <a:r>
              <a:rPr lang="en-US" altLang="zh-CN" sz="2600" dirty="0" err="1">
                <a:solidFill>
                  <a:srgbClr val="0070C0"/>
                </a:solidFill>
              </a:rPr>
              <a:t>imax</a:t>
            </a:r>
            <a:r>
              <a:rPr lang="en-US" altLang="zh-CN" sz="2600" dirty="0">
                <a:solidFill>
                  <a:srgbClr val="0070C0"/>
                </a:solidFill>
              </a:rPr>
              <a:t> - </a:t>
            </a:r>
            <a:r>
              <a:rPr lang="en-US" altLang="zh-CN" sz="2600" dirty="0" err="1">
                <a:solidFill>
                  <a:srgbClr val="0070C0"/>
                </a:solidFill>
              </a:rPr>
              <a:t>imin</a:t>
            </a:r>
            <a:r>
              <a:rPr lang="en-US" altLang="zh-CN" sz="2600" dirty="0" smtClean="0">
                <a:solidFill>
                  <a:srgbClr val="0070C0"/>
                </a:solidFill>
              </a:rPr>
              <a:t>)); </a:t>
            </a: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 smtClean="0">
                <a:solidFill>
                  <a:srgbClr val="0070C0"/>
                </a:solidFill>
              </a:rPr>
              <a:t>}</a:t>
            </a:r>
            <a:endParaRPr lang="en-US" altLang="zh-CN" sz="26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应用查找表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70C0"/>
                </a:solidFill>
              </a:rPr>
              <a:t>cv::Mat result;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result = </a:t>
            </a:r>
            <a:r>
              <a:rPr lang="en-US" altLang="zh-CN" sz="2600" dirty="0" err="1">
                <a:solidFill>
                  <a:srgbClr val="0070C0"/>
                </a:solidFill>
              </a:rPr>
              <a:t>applyLookUp</a:t>
            </a:r>
            <a:r>
              <a:rPr lang="en-US" altLang="zh-CN" sz="2600" dirty="0">
                <a:solidFill>
                  <a:srgbClr val="0070C0"/>
                </a:solidFill>
              </a:rPr>
              <a:t>(image, lookup</a:t>
            </a:r>
            <a:r>
              <a:rPr lang="en-US" altLang="zh-CN" sz="2600" dirty="0" smtClean="0">
                <a:solidFill>
                  <a:srgbClr val="0070C0"/>
                </a:solidFill>
              </a:rPr>
              <a:t>);</a:t>
            </a:r>
            <a:endParaRPr lang="en-US" altLang="zh-CN" sz="26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return result;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}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};</a:t>
            </a:r>
            <a:endParaRPr lang="zh-CN" altLang="en-US" sz="26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15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9373"/>
            <a:ext cx="4044136" cy="27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1861453"/>
            <a:ext cx="4044136" cy="27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4288279" y="3022759"/>
            <a:ext cx="64376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59" y="4657685"/>
            <a:ext cx="1480185" cy="165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4" y="4657685"/>
            <a:ext cx="1480185" cy="165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箭头 9"/>
          <p:cNvSpPr/>
          <p:nvPr/>
        </p:nvSpPr>
        <p:spPr>
          <a:xfrm>
            <a:off x="4288278" y="5330778"/>
            <a:ext cx="64376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90498"/>
            <a:ext cx="6981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直方图拉伸，把</a:t>
            </a:r>
            <a:r>
              <a:rPr lang="en-US" altLang="zh-CN" dirty="0">
                <a:solidFill>
                  <a:srgbClr val="00B050"/>
                </a:solidFill>
              </a:rPr>
              <a:t>0.1%</a:t>
            </a:r>
            <a:r>
              <a:rPr lang="zh-CN" altLang="en-US" dirty="0">
                <a:solidFill>
                  <a:srgbClr val="00B050"/>
                </a:solidFill>
              </a:rPr>
              <a:t>的像素设为黑色，</a:t>
            </a:r>
            <a:r>
              <a:rPr lang="en-US" altLang="zh-CN" dirty="0">
                <a:solidFill>
                  <a:srgbClr val="00B050"/>
                </a:solidFill>
              </a:rPr>
              <a:t>0.1%</a:t>
            </a:r>
            <a:r>
              <a:rPr lang="zh-CN" altLang="en-US" dirty="0">
                <a:solidFill>
                  <a:srgbClr val="00B050"/>
                </a:solidFill>
              </a:rPr>
              <a:t>的像素设为白色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Histogram1D h</a:t>
            </a:r>
            <a:r>
              <a:rPr lang="en-US" altLang="zh-CN" dirty="0" smtClean="0">
                <a:solidFill>
                  <a:srgbClr val="0070C0"/>
                </a:solidFill>
              </a:rPr>
              <a:t>;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一维直方图对象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cv::Mat stretched = </a:t>
            </a:r>
            <a:r>
              <a:rPr lang="en-US" altLang="zh-CN" dirty="0" err="1">
                <a:solidFill>
                  <a:srgbClr val="0070C0"/>
                </a:solidFill>
              </a:rPr>
              <a:t>h.stretch</a:t>
            </a:r>
            <a:r>
              <a:rPr lang="en-US" altLang="zh-CN" dirty="0">
                <a:solidFill>
                  <a:srgbClr val="0070C0"/>
                </a:solidFill>
              </a:rPr>
              <a:t>(image, 0.001f);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 err="1">
                <a:solidFill>
                  <a:srgbClr val="0070C0"/>
                </a:solidFill>
              </a:rPr>
              <a:t>imshow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zh-CN" altLang="en-US" dirty="0">
                <a:solidFill>
                  <a:srgbClr val="0070C0"/>
                </a:solidFill>
              </a:rPr>
              <a:t>直方图拉伸结果</a:t>
            </a:r>
            <a:r>
              <a:rPr lang="en-US" altLang="zh-CN" dirty="0">
                <a:solidFill>
                  <a:srgbClr val="0070C0"/>
                </a:solidFill>
              </a:rPr>
              <a:t>", stretched);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 err="1">
                <a:solidFill>
                  <a:srgbClr val="0070C0"/>
                </a:solidFill>
              </a:rPr>
              <a:t>imshow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zh-CN" altLang="en-US" dirty="0">
                <a:solidFill>
                  <a:srgbClr val="0070C0"/>
                </a:solidFill>
              </a:rPr>
              <a:t>原始直方图</a:t>
            </a:r>
            <a:r>
              <a:rPr lang="en-US" altLang="zh-CN" dirty="0">
                <a:solidFill>
                  <a:srgbClr val="0070C0"/>
                </a:solidFill>
              </a:rPr>
              <a:t>", </a:t>
            </a:r>
            <a:r>
              <a:rPr lang="en-US" altLang="zh-CN" dirty="0" err="1">
                <a:solidFill>
                  <a:srgbClr val="0070C0"/>
                </a:solidFill>
              </a:rPr>
              <a:t>h.getHistogramImage</a:t>
            </a:r>
            <a:r>
              <a:rPr lang="en-US" altLang="zh-CN" dirty="0">
                <a:solidFill>
                  <a:srgbClr val="0070C0"/>
                </a:solidFill>
              </a:rPr>
              <a:t>(image));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cv::</a:t>
            </a:r>
            <a:r>
              <a:rPr lang="en-US" altLang="zh-CN" dirty="0" err="1">
                <a:solidFill>
                  <a:srgbClr val="0070C0"/>
                </a:solidFill>
              </a:rPr>
              <a:t>imshow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zh-CN" altLang="en-US" dirty="0">
                <a:solidFill>
                  <a:srgbClr val="0070C0"/>
                </a:solidFill>
              </a:rPr>
              <a:t>拉伸后直方图</a:t>
            </a:r>
            <a:r>
              <a:rPr lang="en-US" altLang="zh-CN" dirty="0">
                <a:solidFill>
                  <a:srgbClr val="0070C0"/>
                </a:solidFill>
              </a:rPr>
              <a:t>", </a:t>
            </a:r>
            <a:r>
              <a:rPr lang="en-US" altLang="zh-CN" dirty="0" err="1">
                <a:solidFill>
                  <a:srgbClr val="0070C0"/>
                </a:solidFill>
              </a:rPr>
              <a:t>h.getHistogramImage</a:t>
            </a:r>
            <a:r>
              <a:rPr lang="en-US" altLang="zh-CN" dirty="0">
                <a:solidFill>
                  <a:srgbClr val="0070C0"/>
                </a:solidFill>
              </a:rPr>
              <a:t>(stretched));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 smtClean="0"/>
              <a:t>图像是由不同数值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颜色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的像素构成的，</a:t>
            </a:r>
            <a:r>
              <a:rPr lang="zh-CN" altLang="en-US" sz="2400" dirty="0" smtClean="0">
                <a:solidFill>
                  <a:srgbClr val="0000FF"/>
                </a:solidFill>
              </a:rPr>
              <a:t>像素值在整幅图像中的分布情况</a:t>
            </a:r>
            <a:r>
              <a:rPr lang="zh-CN" altLang="en-US" sz="2400" dirty="0" smtClean="0"/>
              <a:t>是该图像的一个重要属性。</a:t>
            </a:r>
            <a:endParaRPr lang="en-US" altLang="zh-CN" sz="2400" dirty="0" smtClean="0"/>
          </a:p>
          <a:p>
            <a:pPr algn="just">
              <a:lnSpc>
                <a:spcPct val="125000"/>
              </a:lnSpc>
            </a:pPr>
            <a:r>
              <a:rPr lang="zh-CN" altLang="en-US" sz="2400" dirty="0" smtClean="0"/>
              <a:t>本章介绍图像</a:t>
            </a:r>
            <a:r>
              <a:rPr lang="zh-CN" altLang="en-US" sz="2400" dirty="0" smtClean="0">
                <a:solidFill>
                  <a:srgbClr val="FF0000"/>
                </a:solidFill>
              </a:rPr>
              <a:t>直方图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0000FF"/>
                </a:solidFill>
              </a:rPr>
              <a:t>概念</a:t>
            </a:r>
            <a:r>
              <a:rPr lang="zh-CN" altLang="en-US" sz="2400" dirty="0" smtClean="0"/>
              <a:t>，将学会</a:t>
            </a:r>
            <a:r>
              <a:rPr lang="zh-CN" altLang="en-US" sz="2400" dirty="0" smtClean="0">
                <a:solidFill>
                  <a:srgbClr val="0000FF"/>
                </a:solidFill>
              </a:rPr>
              <a:t>计算直方图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0000FF"/>
                </a:solidFill>
              </a:rPr>
              <a:t>用直方图修改图像的外观</a:t>
            </a:r>
            <a:r>
              <a:rPr lang="zh-CN" altLang="en-US" sz="2400" dirty="0" smtClean="0"/>
              <a:t>，还可以</a:t>
            </a:r>
            <a:r>
              <a:rPr lang="zh-CN" altLang="en-US" sz="2400" dirty="0" smtClean="0">
                <a:solidFill>
                  <a:srgbClr val="0000FF"/>
                </a:solidFill>
              </a:rPr>
              <a:t>用直方图来标识图像的内容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0000FF"/>
                </a:solidFill>
              </a:rPr>
              <a:t>在图像中检测特定物体或纹理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扩展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FF"/>
                </a:solidFill>
              </a:rPr>
              <a:t>在彩色图像上应用查找表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测试下之前的</a:t>
            </a:r>
            <a:r>
              <a:rPr lang="zh-CN" altLang="en-US" dirty="0" smtClean="0">
                <a:solidFill>
                  <a:srgbClr val="0000FF"/>
                </a:solidFill>
              </a:rPr>
              <a:t>图像反转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0000FF"/>
                </a:solidFill>
              </a:rPr>
              <a:t>直方图拉伸</a:t>
            </a:r>
            <a:r>
              <a:rPr lang="zh-CN" altLang="en-US" dirty="0" smtClean="0"/>
              <a:t>程序是否可直接用于处理</a:t>
            </a:r>
            <a:r>
              <a:rPr lang="zh-CN" altLang="en-US" dirty="0" smtClean="0">
                <a:solidFill>
                  <a:srgbClr val="0000FF"/>
                </a:solidFill>
              </a:rPr>
              <a:t>彩色图像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0000FF"/>
                </a:solidFill>
              </a:rPr>
              <a:t>多通道图像</a:t>
            </a:r>
            <a:r>
              <a:rPr lang="zh-CN" altLang="en-US" dirty="0" smtClean="0"/>
              <a:t>上应用</a:t>
            </a:r>
            <a:r>
              <a:rPr lang="zh-CN" altLang="en-US" dirty="0" smtClean="0">
                <a:solidFill>
                  <a:srgbClr val="0000FF"/>
                </a:solidFill>
              </a:rPr>
              <a:t>一维查找表</a:t>
            </a:r>
            <a:r>
              <a:rPr lang="zh-CN" altLang="en-US" dirty="0" smtClean="0"/>
              <a:t>时，同一个查找表会独立地应用在</a:t>
            </a:r>
            <a:r>
              <a:rPr lang="zh-CN" altLang="en-US" dirty="0" smtClean="0">
                <a:solidFill>
                  <a:srgbClr val="0000FF"/>
                </a:solidFill>
              </a:rPr>
              <a:t>所有通道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</a:t>
            </a:r>
            <a:r>
              <a:rPr lang="zh-CN" altLang="en-US" dirty="0" smtClean="0">
                <a:solidFill>
                  <a:srgbClr val="0000FF"/>
                </a:solidFill>
              </a:rPr>
              <a:t>查找表超过一维</a:t>
            </a:r>
            <a:r>
              <a:rPr lang="zh-CN" altLang="en-US" dirty="0" smtClean="0"/>
              <a:t>，则它和所用</a:t>
            </a:r>
            <a:r>
              <a:rPr lang="zh-CN" altLang="en-US" dirty="0" smtClean="0">
                <a:solidFill>
                  <a:srgbClr val="0000FF"/>
                </a:solidFill>
              </a:rPr>
              <a:t>图像的通道数</a:t>
            </a:r>
            <a:r>
              <a:rPr lang="zh-CN" altLang="en-US" dirty="0" smtClean="0"/>
              <a:t>必须</a:t>
            </a:r>
            <a:r>
              <a:rPr lang="zh-CN" altLang="en-US" dirty="0" smtClean="0">
                <a:solidFill>
                  <a:srgbClr val="0000FF"/>
                </a:solidFill>
              </a:rPr>
              <a:t>相同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利用查找表修改图像外观</a:t>
            </a:r>
          </a:p>
        </p:txBody>
      </p:sp>
    </p:spTree>
    <p:extLst>
      <p:ext uri="{BB962C8B-B14F-4D97-AF65-F5344CB8AC3E}">
        <p14:creationId xmlns:p14="http://schemas.microsoft.com/office/powerpoint/2010/main" val="4230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4.4 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直方图均衡化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8149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最理想的直方图</a:t>
            </a:r>
            <a:r>
              <a:rPr lang="zh-CN" altLang="en-US" sz="2800" dirty="0" smtClean="0"/>
              <a:t>是怎样的？</a:t>
            </a:r>
            <a:endParaRPr lang="en-US" altLang="zh-CN" sz="2800" dirty="0" smtClean="0"/>
          </a:p>
          <a:p>
            <a:r>
              <a:rPr lang="zh-CN" altLang="en-US" sz="2800" dirty="0" smtClean="0"/>
              <a:t>如何实现？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smtClean="0"/>
              <a:t>    ——</a:t>
            </a:r>
            <a:r>
              <a:rPr lang="zh-CN" altLang="en-US" sz="2800" dirty="0" smtClean="0">
                <a:solidFill>
                  <a:srgbClr val="FF0000"/>
                </a:solidFill>
              </a:rPr>
              <a:t>直方图均衡化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直方图均衡化</a:t>
            </a:r>
            <a:r>
              <a:rPr lang="zh-CN" altLang="en-US" sz="2800" dirty="0" smtClean="0"/>
              <a:t>的</a:t>
            </a:r>
            <a:r>
              <a:rPr lang="zh-CN" altLang="en-US" sz="2800" dirty="0" smtClean="0">
                <a:solidFill>
                  <a:srgbClr val="FF0000"/>
                </a:solidFill>
              </a:rPr>
              <a:t>目标</a:t>
            </a:r>
            <a:r>
              <a:rPr lang="zh-CN" altLang="en-US" sz="2800" dirty="0" smtClean="0"/>
              <a:t>是找到并应用一个</a:t>
            </a:r>
            <a:r>
              <a:rPr lang="zh-CN" altLang="en-US" sz="2800" dirty="0" smtClean="0">
                <a:solidFill>
                  <a:srgbClr val="FF0000"/>
                </a:solidFill>
              </a:rPr>
              <a:t>点运算</a:t>
            </a:r>
            <a:r>
              <a:rPr lang="zh-CN" altLang="en-US" sz="2800" dirty="0" smtClean="0"/>
              <a:t>，使得修正后图像的直方图</a:t>
            </a:r>
            <a:r>
              <a:rPr lang="zh-CN" altLang="en-US" sz="2800" dirty="0" smtClean="0">
                <a:solidFill>
                  <a:srgbClr val="FF0000"/>
                </a:solidFill>
              </a:rPr>
              <a:t>近似</a:t>
            </a:r>
            <a:r>
              <a:rPr lang="zh-CN" altLang="en-US" sz="2800" dirty="0" smtClean="0"/>
              <a:t>于一个</a:t>
            </a:r>
            <a:r>
              <a:rPr lang="zh-CN" altLang="en-US" sz="2800" dirty="0" smtClean="0">
                <a:solidFill>
                  <a:srgbClr val="FF0000"/>
                </a:solidFill>
              </a:rPr>
              <a:t>均匀分布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作用：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使两幅图像强度分布相似，易于比较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增强图像质量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80728"/>
            <a:ext cx="3168352" cy="185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CA69-9385-46B6-AAC3-F96375B45285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638550" y="2805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04" y="76200"/>
            <a:ext cx="267335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2400"/>
            <a:ext cx="3784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4016" y="1889579"/>
            <a:ext cx="615553" cy="2926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2800" b="1" dirty="0">
                <a:ea typeface="楷体_GB2312" pitchFamily="49" charset="-122"/>
              </a:rPr>
              <a:t>直方图均衡化</a:t>
            </a:r>
            <a:r>
              <a:rPr kumimoji="1" lang="zh-CN" altLang="en-US" sz="2800" b="1" dirty="0" smtClean="0">
                <a:ea typeface="楷体_GB2312" pitchFamily="49" charset="-122"/>
              </a:rPr>
              <a:t>效果</a:t>
            </a:r>
            <a:endParaRPr kumimoji="1" lang="en-US" altLang="zh-CN" sz="2800" b="1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3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4525963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提供了一个易用的函数，用于</a:t>
            </a:r>
            <a:r>
              <a:rPr lang="zh-CN" altLang="en-US" dirty="0" smtClean="0">
                <a:solidFill>
                  <a:srgbClr val="FF0000"/>
                </a:solidFill>
              </a:rPr>
              <a:t>直方图均衡化</a:t>
            </a:r>
            <a:r>
              <a:rPr lang="zh-CN" altLang="en-US" dirty="0" smtClean="0"/>
              <a:t>处理：</a:t>
            </a: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cv::</a:t>
            </a:r>
            <a:r>
              <a:rPr lang="en-US" altLang="zh-CN" dirty="0" err="1" smtClean="0">
                <a:solidFill>
                  <a:srgbClr val="FF0000"/>
                </a:solidFill>
              </a:rPr>
              <a:t>equalizeHist</a:t>
            </a:r>
            <a:r>
              <a:rPr lang="en-US" altLang="zh-CN" dirty="0" smtClean="0">
                <a:solidFill>
                  <a:srgbClr val="0070C0"/>
                </a:solidFill>
              </a:rPr>
              <a:t>(image, result);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4.4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直方图均衡化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" y="1921381"/>
            <a:ext cx="4044136" cy="27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4253111" y="3094767"/>
            <a:ext cx="64376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59" y="4729693"/>
            <a:ext cx="1480185" cy="165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箭头 9"/>
          <p:cNvSpPr/>
          <p:nvPr/>
        </p:nvSpPr>
        <p:spPr>
          <a:xfrm>
            <a:off x="4288278" y="5402786"/>
            <a:ext cx="64376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756988"/>
            <a:ext cx="1480185" cy="165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19387"/>
            <a:ext cx="4044136" cy="27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8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7200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直方图反向投影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25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归一化直方图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 = 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/ n</a:t>
            </a:r>
            <a:r>
              <a:rPr lang="zh-CN" altLang="en-US" dirty="0" smtClean="0"/>
              <a:t>给出了图像中各种像素值所占的比例，从图像中随机选择一像素，则该像素值为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dirty="0" smtClean="0"/>
              <a:t>的概率即为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endParaRPr lang="en-US" altLang="zh-CN" dirty="0">
              <a:solidFill>
                <a:srgbClr val="0000FF"/>
              </a:solidFill>
            </a:endParaRPr>
          </a:p>
          <a:p>
            <a:pPr lvl="1">
              <a:lnSpc>
                <a:spcPct val="125000"/>
              </a:lnSpc>
            </a:pPr>
            <a:r>
              <a:rPr lang="zh-CN" altLang="en-US" dirty="0" smtClean="0"/>
              <a:t>如果已知待检测物体图像的</a:t>
            </a:r>
            <a:r>
              <a:rPr lang="zh-CN" altLang="en-US" dirty="0" smtClean="0">
                <a:solidFill>
                  <a:srgbClr val="FF0000"/>
                </a:solidFill>
              </a:rPr>
              <a:t>归一化直方图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 smtClean="0"/>
              <a:t>，则</a:t>
            </a:r>
            <a:r>
              <a:rPr lang="zh-CN" altLang="en-US" dirty="0" smtClean="0">
                <a:solidFill>
                  <a:srgbClr val="FF0000"/>
                </a:solidFill>
              </a:rPr>
              <a:t>直方图反向投影</a:t>
            </a:r>
            <a:r>
              <a:rPr lang="zh-CN" altLang="en-US" dirty="0" smtClean="0"/>
              <a:t>将图像中所有像素值为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dirty="0" smtClean="0"/>
              <a:t>的像素</a:t>
            </a:r>
            <a:r>
              <a:rPr lang="zh-CN" altLang="en-US" dirty="0" smtClean="0">
                <a:solidFill>
                  <a:srgbClr val="0000FF"/>
                </a:solidFill>
              </a:rPr>
              <a:t>属于待检测物体的概率</a:t>
            </a:r>
            <a:r>
              <a:rPr lang="zh-CN" altLang="en-US" dirty="0" smtClean="0"/>
              <a:t>设为</a:t>
            </a:r>
            <a:r>
              <a:rPr kumimoji="1"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endParaRPr kumimoji="1"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r>
              <a:rPr kumimoji="1" lang="en-US" altLang="zh-CN" dirty="0" err="1" smtClean="0">
                <a:solidFill>
                  <a:srgbClr val="0070C0"/>
                </a:solidFill>
                <a:latin typeface="Times New Roman" panose="02020603050405020304" pitchFamily="18" charset="0"/>
              </a:rPr>
              <a:t>OpenCV</a:t>
            </a:r>
            <a:r>
              <a:rPr kumimoji="1" lang="zh-CN" altLang="en-US" dirty="0" smtClean="0">
                <a:latin typeface="Times New Roman" panose="02020603050405020304" pitchFamily="18" charset="0"/>
              </a:rPr>
              <a:t>提供了函数</a:t>
            </a:r>
            <a:r>
              <a:rPr kumimoji="1"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cv::</a:t>
            </a:r>
            <a:r>
              <a:rPr kumimoji="1"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calcBackProject</a:t>
            </a:r>
            <a:r>
              <a:rPr kumimoji="1" lang="zh-CN" altLang="en-US" dirty="0" smtClean="0">
                <a:latin typeface="Times New Roman" panose="02020603050405020304" pitchFamily="18" charset="0"/>
              </a:rPr>
              <a:t>进行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直方图反向投影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4.5 </a:t>
            </a:r>
            <a:r>
              <a:rPr lang="zh-CN" altLang="en-US" dirty="0" smtClean="0"/>
              <a:t>反向投影直方图检测特定图像内容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任务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FF"/>
                </a:solidFill>
              </a:rPr>
              <a:t>基于已知云彩区域检测出图像中所有的云彩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反向投影直方图检测特定图像内容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752528" cy="371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6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27992"/>
          </a:xfrm>
        </p:spPr>
        <p:txBody>
          <a:bodyPr>
            <a:normAutofit fontScale="92500"/>
          </a:bodyPr>
          <a:lstStyle/>
          <a:p>
            <a:pPr>
              <a:lnSpc>
                <a:spcPct val="125000"/>
              </a:lnSpc>
            </a:pPr>
            <a:r>
              <a:rPr lang="zh-CN" altLang="en-US" sz="2600" dirty="0" smtClean="0"/>
              <a:t>在</a:t>
            </a:r>
            <a:r>
              <a:rPr lang="en-US" altLang="zh-CN" sz="2600" dirty="0" smtClean="0">
                <a:solidFill>
                  <a:srgbClr val="0000FF"/>
                </a:solidFill>
              </a:rPr>
              <a:t>Histogram1D</a:t>
            </a:r>
            <a:r>
              <a:rPr lang="zh-CN" altLang="en-US" sz="2600" dirty="0" smtClean="0"/>
              <a:t>类中增加</a:t>
            </a:r>
            <a:r>
              <a:rPr lang="zh-CN" altLang="en-US" sz="2600" dirty="0" smtClean="0">
                <a:solidFill>
                  <a:srgbClr val="FF0000"/>
                </a:solidFill>
              </a:rPr>
              <a:t>反向投影直方图</a:t>
            </a:r>
            <a:r>
              <a:rPr lang="zh-CN" altLang="en-US" sz="2600" dirty="0" smtClean="0"/>
              <a:t>的成员函数：</a:t>
            </a:r>
            <a:endParaRPr lang="en-US" altLang="zh-CN" sz="2400" dirty="0" smtClean="0"/>
          </a:p>
          <a:p>
            <a:pPr marL="109728" indent="0">
              <a:lnSpc>
                <a:spcPct val="110000"/>
              </a:lnSpc>
              <a:buNone/>
            </a:pPr>
            <a:r>
              <a:rPr lang="pt-BR" altLang="zh-CN" sz="2200" dirty="0" smtClean="0">
                <a:solidFill>
                  <a:srgbClr val="0070C0"/>
                </a:solidFill>
              </a:rPr>
              <a:t>void </a:t>
            </a:r>
            <a:r>
              <a:rPr lang="pt-BR" altLang="zh-CN" sz="2200" dirty="0">
                <a:solidFill>
                  <a:srgbClr val="0000FF"/>
                </a:solidFill>
              </a:rPr>
              <a:t>backProject</a:t>
            </a:r>
            <a:r>
              <a:rPr lang="pt-BR" altLang="zh-CN" sz="2200" dirty="0">
                <a:solidFill>
                  <a:srgbClr val="0070C0"/>
                </a:solidFill>
              </a:rPr>
              <a:t>(const cv::</a:t>
            </a:r>
            <a:r>
              <a:rPr lang="pt-BR" altLang="zh-CN" sz="2200" dirty="0">
                <a:solidFill>
                  <a:srgbClr val="0000FF"/>
                </a:solidFill>
              </a:rPr>
              <a:t>Mat</a:t>
            </a:r>
            <a:r>
              <a:rPr lang="pt-BR" altLang="zh-CN" sz="2200" dirty="0">
                <a:solidFill>
                  <a:srgbClr val="0070C0"/>
                </a:solidFill>
              </a:rPr>
              <a:t>&amp; image, const cv::</a:t>
            </a:r>
            <a:r>
              <a:rPr lang="pt-BR" altLang="zh-CN" sz="2200" dirty="0">
                <a:solidFill>
                  <a:srgbClr val="0000FF"/>
                </a:solidFill>
              </a:rPr>
              <a:t>Mat</a:t>
            </a:r>
            <a:r>
              <a:rPr lang="pt-BR" altLang="zh-CN" sz="2200" dirty="0">
                <a:solidFill>
                  <a:srgbClr val="0070C0"/>
                </a:solidFill>
              </a:rPr>
              <a:t>&amp; hist, </a:t>
            </a:r>
            <a:r>
              <a:rPr lang="pt-BR" altLang="zh-CN" sz="2200" dirty="0" smtClean="0">
                <a:solidFill>
                  <a:srgbClr val="0070C0"/>
                </a:solidFill>
              </a:rPr>
              <a:t>		cv</a:t>
            </a:r>
            <a:r>
              <a:rPr lang="pt-BR" altLang="zh-CN" sz="2200" dirty="0">
                <a:solidFill>
                  <a:srgbClr val="0070C0"/>
                </a:solidFill>
              </a:rPr>
              <a:t>::</a:t>
            </a:r>
            <a:r>
              <a:rPr lang="pt-BR" altLang="zh-CN" sz="2200" dirty="0">
                <a:solidFill>
                  <a:srgbClr val="0000FF"/>
                </a:solidFill>
              </a:rPr>
              <a:t>Mat</a:t>
            </a:r>
            <a:r>
              <a:rPr lang="pt-BR" altLang="zh-CN" sz="2200" dirty="0">
                <a:solidFill>
                  <a:srgbClr val="0070C0"/>
                </a:solidFill>
              </a:rPr>
              <a:t>&amp; result) {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	</a:t>
            </a:r>
            <a:r>
              <a:rPr lang="pt-BR" altLang="zh-CN" sz="2200" dirty="0" smtClean="0">
                <a:solidFill>
                  <a:srgbClr val="0070C0"/>
                </a:solidFill>
              </a:rPr>
              <a:t>cv</a:t>
            </a:r>
            <a:r>
              <a:rPr lang="pt-BR" altLang="zh-CN" sz="2200" dirty="0">
                <a:solidFill>
                  <a:srgbClr val="0070C0"/>
                </a:solidFill>
              </a:rPr>
              <a:t>::</a:t>
            </a:r>
            <a:r>
              <a:rPr lang="pt-BR" altLang="zh-CN" sz="2200" dirty="0">
                <a:solidFill>
                  <a:srgbClr val="FF0000"/>
                </a:solidFill>
              </a:rPr>
              <a:t>calcBackProject</a:t>
            </a:r>
            <a:r>
              <a:rPr lang="pt-BR" altLang="zh-CN" sz="2200" dirty="0">
                <a:solidFill>
                  <a:srgbClr val="0070C0"/>
                </a:solidFill>
              </a:rPr>
              <a:t>(&amp;image,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		</a:t>
            </a:r>
            <a:r>
              <a:rPr lang="pt-BR" altLang="zh-CN" sz="2200" dirty="0" smtClean="0">
                <a:solidFill>
                  <a:srgbClr val="0070C0"/>
                </a:solidFill>
              </a:rPr>
              <a:t>1,	      </a:t>
            </a:r>
            <a:r>
              <a:rPr lang="pt-BR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 smtClean="0">
                <a:solidFill>
                  <a:srgbClr val="00B050"/>
                </a:solidFill>
              </a:rPr>
              <a:t>一幅图像</a:t>
            </a:r>
            <a:endParaRPr lang="zh-CN" altLang="en-US" sz="2200" dirty="0">
              <a:solidFill>
                <a:srgbClr val="00B050"/>
              </a:solidFill>
            </a:endParaRPr>
          </a:p>
          <a:p>
            <a:pPr marL="109728" indent="0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pt-BR" altLang="zh-CN" sz="2200" dirty="0" smtClean="0">
                <a:solidFill>
                  <a:srgbClr val="0070C0"/>
                </a:solidFill>
              </a:rPr>
              <a:t>channels,   </a:t>
            </a:r>
            <a:r>
              <a:rPr lang="pt-BR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用到的通道，取决于直方图的维度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pt-BR" altLang="zh-CN" sz="2200" dirty="0" smtClean="0">
                <a:solidFill>
                  <a:srgbClr val="0070C0"/>
                </a:solidFill>
              </a:rPr>
              <a:t>hist,           </a:t>
            </a:r>
            <a:r>
              <a:rPr lang="pt-BR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需要反向投影</a:t>
            </a:r>
            <a:r>
              <a:rPr lang="zh-CN" altLang="en-US" sz="2200" dirty="0" smtClean="0">
                <a:solidFill>
                  <a:srgbClr val="00B050"/>
                </a:solidFill>
              </a:rPr>
              <a:t>的归一化直方图</a:t>
            </a:r>
            <a:endParaRPr lang="zh-CN" altLang="en-US" sz="2200" dirty="0">
              <a:solidFill>
                <a:srgbClr val="00B050"/>
              </a:solidFill>
            </a:endParaRPr>
          </a:p>
          <a:p>
            <a:pPr marL="109728" indent="0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pt-BR" altLang="zh-CN" sz="2200" dirty="0" smtClean="0">
                <a:solidFill>
                  <a:srgbClr val="0070C0"/>
                </a:solidFill>
              </a:rPr>
              <a:t>result</a:t>
            </a:r>
            <a:r>
              <a:rPr lang="pt-BR" altLang="zh-CN" sz="2200" dirty="0">
                <a:solidFill>
                  <a:srgbClr val="0070C0"/>
                </a:solidFill>
              </a:rPr>
              <a:t>,	</a:t>
            </a:r>
            <a:r>
              <a:rPr lang="pt-BR" altLang="zh-CN" sz="2200" dirty="0" smtClean="0">
                <a:solidFill>
                  <a:srgbClr val="0070C0"/>
                </a:solidFill>
              </a:rPr>
              <a:t>      </a:t>
            </a:r>
            <a:r>
              <a:rPr lang="pt-BR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反向投影得到的结果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pt-BR" altLang="zh-CN" sz="2200" dirty="0" smtClean="0">
                <a:solidFill>
                  <a:srgbClr val="0070C0"/>
                </a:solidFill>
              </a:rPr>
              <a:t>ranges</a:t>
            </a:r>
            <a:r>
              <a:rPr lang="pt-BR" altLang="zh-CN" sz="2200" dirty="0">
                <a:solidFill>
                  <a:srgbClr val="0070C0"/>
                </a:solidFill>
              </a:rPr>
              <a:t>,	</a:t>
            </a:r>
            <a:r>
              <a:rPr lang="pt-BR" altLang="zh-CN" sz="2200" dirty="0" smtClean="0">
                <a:solidFill>
                  <a:srgbClr val="0070C0"/>
                </a:solidFill>
              </a:rPr>
              <a:t>      </a:t>
            </a:r>
            <a:r>
              <a:rPr lang="pt-BR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值的范围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 smtClean="0">
                <a:solidFill>
                  <a:srgbClr val="0070C0"/>
                </a:solidFill>
              </a:rPr>
              <a:t>255.0        </a:t>
            </a:r>
            <a:r>
              <a:rPr lang="en-US" altLang="zh-CN" sz="2200" dirty="0" smtClean="0">
                <a:solidFill>
                  <a:srgbClr val="00B050"/>
                </a:solidFill>
              </a:rPr>
              <a:t>// </a:t>
            </a:r>
            <a:r>
              <a:rPr lang="zh-CN" altLang="en-US" sz="2200" dirty="0">
                <a:solidFill>
                  <a:srgbClr val="00B050"/>
                </a:solidFill>
              </a:rPr>
              <a:t>选用的换算系数，把概率值</a:t>
            </a:r>
            <a:r>
              <a:rPr lang="en-US" altLang="zh-CN" sz="2200" dirty="0">
                <a:solidFill>
                  <a:srgbClr val="00B050"/>
                </a:solidFill>
              </a:rPr>
              <a:t>1</a:t>
            </a:r>
            <a:r>
              <a:rPr lang="zh-CN" altLang="en-US" sz="2200" dirty="0">
                <a:solidFill>
                  <a:srgbClr val="00B050"/>
                </a:solidFill>
              </a:rPr>
              <a:t>映射到</a:t>
            </a:r>
            <a:r>
              <a:rPr lang="en-US" altLang="zh-CN" sz="2200" dirty="0">
                <a:solidFill>
                  <a:srgbClr val="00B050"/>
                </a:solidFill>
              </a:rPr>
              <a:t>255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		</a:t>
            </a:r>
            <a:r>
              <a:rPr lang="en-US" altLang="zh-CN" sz="2200" dirty="0" smtClean="0">
                <a:solidFill>
                  <a:srgbClr val="0070C0"/>
                </a:solidFill>
              </a:rPr>
              <a:t>);</a:t>
            </a:r>
            <a:endParaRPr lang="en-US" altLang="zh-CN" sz="2200" dirty="0">
              <a:solidFill>
                <a:srgbClr val="0070C0"/>
              </a:solidFill>
            </a:endParaRPr>
          </a:p>
          <a:p>
            <a:pPr marL="109728" indent="0">
              <a:lnSpc>
                <a:spcPct val="110000"/>
              </a:lnSpc>
              <a:buNone/>
            </a:pPr>
            <a:r>
              <a:rPr lang="en-US" altLang="zh-CN" sz="2200" dirty="0" smtClean="0">
                <a:solidFill>
                  <a:srgbClr val="0070C0"/>
                </a:solidFill>
              </a:rPr>
              <a:t>}</a:t>
            </a:r>
            <a:endParaRPr lang="pt-BR" altLang="zh-CN" sz="2200" dirty="0" smtClean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反向投影直方图检测特定图像内容</a:t>
            </a:r>
          </a:p>
        </p:txBody>
      </p:sp>
    </p:spTree>
    <p:extLst>
      <p:ext uri="{BB962C8B-B14F-4D97-AF65-F5344CB8AC3E}">
        <p14:creationId xmlns:p14="http://schemas.microsoft.com/office/powerpoint/2010/main" val="19756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首先以</a:t>
            </a:r>
            <a:r>
              <a:rPr lang="zh-CN" altLang="en-US" sz="2400" dirty="0" smtClean="0">
                <a:solidFill>
                  <a:srgbClr val="FF0000"/>
                </a:solidFill>
              </a:rPr>
              <a:t>灰度图</a:t>
            </a:r>
            <a:r>
              <a:rPr lang="zh-CN" altLang="en-US" sz="2400" dirty="0" smtClean="0"/>
              <a:t>形式读入</a:t>
            </a:r>
            <a:r>
              <a:rPr lang="zh-CN" altLang="en-US" sz="2400" dirty="0" smtClean="0">
                <a:solidFill>
                  <a:srgbClr val="FF0000"/>
                </a:solidFill>
              </a:rPr>
              <a:t>待检测图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>
                <a:solidFill>
                  <a:srgbClr val="0000FF"/>
                </a:solidFill>
              </a:rPr>
              <a:t>Mat</a:t>
            </a:r>
            <a:r>
              <a:rPr lang="en-US" altLang="zh-CN" sz="2000" dirty="0">
                <a:solidFill>
                  <a:srgbClr val="0070C0"/>
                </a:solidFill>
              </a:rPr>
              <a:t> image = cv::</a:t>
            </a:r>
            <a:r>
              <a:rPr lang="en-US" altLang="zh-CN" sz="2000" dirty="0" err="1">
                <a:solidFill>
                  <a:srgbClr val="0000FF"/>
                </a:solidFill>
              </a:rPr>
              <a:t>imread</a:t>
            </a:r>
            <a:r>
              <a:rPr lang="en-US" altLang="zh-CN" sz="2000" dirty="0">
                <a:solidFill>
                  <a:srgbClr val="0070C0"/>
                </a:solidFill>
              </a:rPr>
              <a:t>("cloud.jpg",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0000FF"/>
                </a:solidFill>
              </a:rPr>
              <a:t>CV_LOAD_IMAGE_GRAYSCALE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r>
              <a:rPr lang="zh-CN" altLang="en-US" sz="2400" dirty="0" smtClean="0"/>
              <a:t>定义</a:t>
            </a:r>
            <a:r>
              <a:rPr lang="zh-CN" altLang="en-US" sz="2400" dirty="0" smtClean="0">
                <a:solidFill>
                  <a:srgbClr val="FF0000"/>
                </a:solidFill>
              </a:rPr>
              <a:t>兴趣区域</a:t>
            </a:r>
            <a:r>
              <a:rPr lang="zh-CN" altLang="en-US" sz="2400" dirty="0" smtClean="0"/>
              <a:t>（</a:t>
            </a:r>
            <a:r>
              <a:rPr lang="en-US" altLang="zh-CN" sz="2400" dirty="0" smtClean="0">
                <a:solidFill>
                  <a:srgbClr val="0000FF"/>
                </a:solidFill>
              </a:rPr>
              <a:t>ROI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0000FF"/>
                </a:solidFill>
              </a:rPr>
              <a:t>Rect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(556, 159, 40, 40);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>
                <a:solidFill>
                  <a:srgbClr val="0000FF"/>
                </a:solidFill>
              </a:rPr>
              <a:t>Mat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imageROI</a:t>
            </a:r>
            <a:r>
              <a:rPr lang="en-US" altLang="zh-CN" sz="2000" dirty="0">
                <a:solidFill>
                  <a:srgbClr val="0070C0"/>
                </a:solidFill>
              </a:rPr>
              <a:t> = </a:t>
            </a:r>
            <a:r>
              <a:rPr lang="en-US" altLang="zh-CN" sz="2000" dirty="0">
                <a:solidFill>
                  <a:srgbClr val="0000FF"/>
                </a:solidFill>
              </a:rPr>
              <a:t>image(</a:t>
            </a:r>
            <a:r>
              <a:rPr lang="en-US" altLang="zh-CN" sz="2000" dirty="0" err="1">
                <a:solidFill>
                  <a:srgbClr val="0000FF"/>
                </a:solidFill>
              </a:rPr>
              <a:t>rect</a:t>
            </a:r>
            <a:r>
              <a:rPr lang="en-US" altLang="zh-CN" sz="2000" dirty="0">
                <a:solidFill>
                  <a:srgbClr val="0000FF"/>
                </a:solidFill>
              </a:rPr>
              <a:t>)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云彩区域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r>
              <a:rPr lang="zh-CN" altLang="en-US" sz="2400" dirty="0"/>
              <a:t>显示带</a:t>
            </a:r>
            <a:r>
              <a:rPr lang="en-US" altLang="zh-CN" sz="2400" dirty="0">
                <a:solidFill>
                  <a:srgbClr val="0000FF"/>
                </a:solidFill>
              </a:rPr>
              <a:t>ROI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原图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为避免修改</a:t>
            </a:r>
            <a:r>
              <a:rPr lang="en-US" altLang="zh-CN" sz="2000" dirty="0">
                <a:solidFill>
                  <a:srgbClr val="00B050"/>
                </a:solidFill>
              </a:rPr>
              <a:t>image</a:t>
            </a:r>
            <a:r>
              <a:rPr lang="zh-CN" altLang="en-US" sz="2000" dirty="0">
                <a:solidFill>
                  <a:srgbClr val="00B050"/>
                </a:solidFill>
              </a:rPr>
              <a:t>，进行</a:t>
            </a:r>
            <a:r>
              <a:rPr lang="zh-CN" altLang="en-US" sz="2000" dirty="0" smtClean="0">
                <a:solidFill>
                  <a:srgbClr val="00B050"/>
                </a:solidFill>
              </a:rPr>
              <a:t>克隆</a:t>
            </a:r>
            <a:r>
              <a:rPr lang="en-US" altLang="zh-CN" sz="2000" dirty="0" smtClean="0">
                <a:solidFill>
                  <a:srgbClr val="00B050"/>
                </a:solidFill>
              </a:rPr>
              <a:t>	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>
                <a:solidFill>
                  <a:srgbClr val="0000FF"/>
                </a:solidFill>
              </a:rPr>
              <a:t>Mat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imageShown</a:t>
            </a:r>
            <a:r>
              <a:rPr lang="en-US" altLang="zh-CN" sz="2000" dirty="0">
                <a:solidFill>
                  <a:srgbClr val="0070C0"/>
                </a:solidFill>
              </a:rPr>
              <a:t> = </a:t>
            </a:r>
            <a:r>
              <a:rPr lang="en-US" altLang="zh-CN" sz="2000" dirty="0" err="1">
                <a:solidFill>
                  <a:srgbClr val="0070C0"/>
                </a:solidFill>
              </a:rPr>
              <a:t>image.</a:t>
            </a:r>
            <a:r>
              <a:rPr lang="en-US" altLang="zh-CN" sz="2000" dirty="0" err="1">
                <a:solidFill>
                  <a:srgbClr val="0000FF"/>
                </a:solidFill>
              </a:rPr>
              <a:t>clone</a:t>
            </a:r>
            <a:r>
              <a:rPr lang="en-US" altLang="zh-CN" sz="2000" dirty="0">
                <a:solidFill>
                  <a:srgbClr val="0070C0"/>
                </a:solidFill>
              </a:rPr>
              <a:t>(); </a:t>
            </a:r>
            <a:r>
              <a:rPr lang="zh-CN" altLang="en-US" sz="2000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>
                <a:solidFill>
                  <a:srgbClr val="0000FF"/>
                </a:solidFill>
              </a:rPr>
              <a:t>rectangle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0070C0"/>
                </a:solidFill>
              </a:rPr>
              <a:t>imageShown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, cv::</a:t>
            </a:r>
            <a:r>
              <a:rPr lang="en-US" altLang="zh-CN" sz="2000" dirty="0">
                <a:solidFill>
                  <a:srgbClr val="0000FF"/>
                </a:solidFill>
              </a:rPr>
              <a:t>Scalar</a:t>
            </a:r>
            <a:r>
              <a:rPr lang="en-US" altLang="zh-CN" sz="2000" dirty="0">
                <a:solidFill>
                  <a:srgbClr val="0070C0"/>
                </a:solidFill>
              </a:rPr>
              <a:t>(0));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00FF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</a:t>
            </a:r>
            <a:r>
              <a:rPr lang="zh-CN" altLang="en-US" sz="2000" dirty="0">
                <a:solidFill>
                  <a:srgbClr val="0070C0"/>
                </a:solidFill>
              </a:rPr>
              <a:t>原图</a:t>
            </a:r>
            <a:r>
              <a:rPr lang="en-US" altLang="zh-CN" sz="2000" dirty="0">
                <a:solidFill>
                  <a:srgbClr val="0070C0"/>
                </a:solidFill>
              </a:rPr>
              <a:t>", </a:t>
            </a:r>
            <a:r>
              <a:rPr lang="en-US" altLang="zh-CN" sz="2000" dirty="0" err="1">
                <a:solidFill>
                  <a:srgbClr val="0070C0"/>
                </a:solidFill>
              </a:rPr>
              <a:t>imageShown</a:t>
            </a:r>
            <a:r>
              <a:rPr lang="en-US" altLang="zh-CN" sz="2000" dirty="0">
                <a:solidFill>
                  <a:srgbClr val="0070C0"/>
                </a:solidFill>
              </a:rPr>
              <a:t>);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反向投影直方图检测特定图像内容</a:t>
            </a:r>
          </a:p>
        </p:txBody>
      </p:sp>
    </p:spTree>
    <p:extLst>
      <p:ext uri="{BB962C8B-B14F-4D97-AF65-F5344CB8AC3E}">
        <p14:creationId xmlns:p14="http://schemas.microsoft.com/office/powerpoint/2010/main" val="32159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利用</a:t>
            </a:r>
            <a:r>
              <a:rPr lang="en-US" altLang="zh-CN" sz="2400" dirty="0" smtClean="0">
                <a:solidFill>
                  <a:srgbClr val="0070C0"/>
                </a:solidFill>
              </a:rPr>
              <a:t>4.2</a:t>
            </a:r>
            <a:r>
              <a:rPr lang="zh-CN" altLang="en-US" sz="2400" dirty="0" smtClean="0"/>
              <a:t>节的</a:t>
            </a:r>
            <a:r>
              <a:rPr lang="en-US" altLang="zh-CN" sz="2400" dirty="0" smtClean="0">
                <a:solidFill>
                  <a:srgbClr val="0000FF"/>
                </a:solidFill>
              </a:rPr>
              <a:t>Histogram1D</a:t>
            </a:r>
            <a:r>
              <a:rPr lang="zh-CN" altLang="en-US" sz="2400" dirty="0" smtClean="0"/>
              <a:t>类，提取</a:t>
            </a:r>
            <a:r>
              <a:rPr lang="en-US" altLang="zh-CN" sz="2400" dirty="0" smtClean="0">
                <a:solidFill>
                  <a:srgbClr val="0000FF"/>
                </a:solidFill>
              </a:rPr>
              <a:t>ROI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FF0000"/>
                </a:solidFill>
              </a:rPr>
              <a:t>直方图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400" dirty="0" smtClean="0"/>
              <a:t>	</a:t>
            </a:r>
            <a:r>
              <a:rPr lang="pt-BR" altLang="zh-CN" sz="2000" dirty="0">
                <a:solidFill>
                  <a:srgbClr val="0000FF"/>
                </a:solidFill>
              </a:rPr>
              <a:t>Histogram1D</a:t>
            </a:r>
            <a:r>
              <a:rPr lang="pt-BR" altLang="zh-CN" sz="2000" dirty="0">
                <a:solidFill>
                  <a:srgbClr val="0070C0"/>
                </a:solidFill>
              </a:rPr>
              <a:t> h;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pt-BR" altLang="zh-CN" sz="2000" dirty="0">
                <a:solidFill>
                  <a:srgbClr val="0070C0"/>
                </a:solidFill>
              </a:rPr>
              <a:t>	cv::</a:t>
            </a:r>
            <a:r>
              <a:rPr lang="pt-BR" altLang="zh-CN" sz="2000" dirty="0">
                <a:solidFill>
                  <a:srgbClr val="0000FF"/>
                </a:solidFill>
              </a:rPr>
              <a:t>Mat</a:t>
            </a:r>
            <a:r>
              <a:rPr lang="pt-BR" altLang="zh-CN" sz="2000" dirty="0">
                <a:solidFill>
                  <a:srgbClr val="0070C0"/>
                </a:solidFill>
              </a:rPr>
              <a:t> hist = h.</a:t>
            </a:r>
            <a:r>
              <a:rPr lang="pt-BR" altLang="zh-CN" sz="2000" dirty="0">
                <a:solidFill>
                  <a:srgbClr val="0000FF"/>
                </a:solidFill>
              </a:rPr>
              <a:t>getHistogram</a:t>
            </a:r>
            <a:r>
              <a:rPr lang="pt-BR" altLang="zh-CN" sz="2000" dirty="0">
                <a:solidFill>
                  <a:srgbClr val="0070C0"/>
                </a:solidFill>
              </a:rPr>
              <a:t>(imageROI</a:t>
            </a:r>
            <a:r>
              <a:rPr lang="pt-BR" altLang="zh-CN" sz="2000" dirty="0" smtClean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归一化直方图</a:t>
            </a:r>
            <a:r>
              <a:rPr lang="zh-CN" altLang="en-US" sz="2400" dirty="0"/>
              <a:t>，得到</a:t>
            </a:r>
            <a:r>
              <a:rPr lang="en-US" altLang="zh-CN" sz="2400" dirty="0">
                <a:solidFill>
                  <a:srgbClr val="0000FF"/>
                </a:solidFill>
              </a:rPr>
              <a:t>ROI</a:t>
            </a:r>
            <a:r>
              <a:rPr lang="zh-CN" altLang="en-US" sz="2400" dirty="0"/>
              <a:t>中各像素属于云彩的</a:t>
            </a:r>
            <a:r>
              <a:rPr lang="zh-CN" altLang="en-US" sz="2400" dirty="0" smtClean="0"/>
              <a:t>概率</a:t>
            </a:r>
            <a:endParaRPr lang="en-US" altLang="zh-CN" sz="2400" dirty="0" smtClean="0"/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>
                <a:solidFill>
                  <a:srgbClr val="FF0000"/>
                </a:solidFill>
              </a:rPr>
              <a:t>normalize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hist</a:t>
            </a:r>
            <a:r>
              <a:rPr lang="en-US" altLang="zh-CN" sz="2000" dirty="0">
                <a:solidFill>
                  <a:srgbClr val="0070C0"/>
                </a:solidFill>
              </a:rPr>
              <a:t>,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输入数组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hist</a:t>
            </a:r>
            <a:r>
              <a:rPr lang="en-US" altLang="zh-CN" sz="2000" dirty="0">
                <a:solidFill>
                  <a:srgbClr val="0070C0"/>
                </a:solidFill>
              </a:rPr>
              <a:t>,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输出数组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0070C0"/>
                </a:solidFill>
              </a:rPr>
              <a:t>1.0,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归一化，这里就填</a:t>
            </a:r>
            <a:r>
              <a:rPr lang="en-US" altLang="zh-CN" sz="2000" dirty="0" smtClean="0">
                <a:solidFill>
                  <a:srgbClr val="00B050"/>
                </a:solidFill>
              </a:rPr>
              <a:t>1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0.0,</a:t>
            </a:r>
            <a:r>
              <a:rPr lang="en-US" altLang="zh-CN" sz="2000" dirty="0">
                <a:solidFill>
                  <a:srgbClr val="00B050"/>
                </a:solidFill>
              </a:rPr>
              <a:t>	// </a:t>
            </a:r>
            <a:r>
              <a:rPr lang="zh-CN" altLang="en-US" sz="2000" dirty="0">
                <a:solidFill>
                  <a:srgbClr val="00B050"/>
                </a:solidFill>
              </a:rPr>
              <a:t>此参数针对</a:t>
            </a:r>
            <a:r>
              <a:rPr lang="en-US" altLang="zh-CN" sz="2000" dirty="0">
                <a:solidFill>
                  <a:srgbClr val="00B050"/>
                </a:solidFill>
              </a:rPr>
              <a:t>range</a:t>
            </a:r>
            <a:r>
              <a:rPr lang="zh-CN" altLang="en-US" sz="2000" dirty="0">
                <a:solidFill>
                  <a:srgbClr val="00B050"/>
                </a:solidFill>
              </a:rPr>
              <a:t>归一化，这里无用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cv::NORM_L1</a:t>
            </a:r>
            <a:r>
              <a:rPr lang="en-US" altLang="zh-CN" sz="2000" dirty="0">
                <a:solidFill>
                  <a:srgbClr val="0070C0"/>
                </a:solidFill>
              </a:rPr>
              <a:t>);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表示结果各元素之和为</a:t>
            </a:r>
            <a:r>
              <a:rPr lang="en-US" altLang="zh-CN" sz="2000" dirty="0" smtClean="0">
                <a:solidFill>
                  <a:srgbClr val="00B050"/>
                </a:solidFill>
              </a:rPr>
              <a:t>1.0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反向投影直方图检测特定图像内容</a:t>
            </a:r>
          </a:p>
        </p:txBody>
      </p:sp>
    </p:spTree>
    <p:extLst>
      <p:ext uri="{BB962C8B-B14F-4D97-AF65-F5344CB8AC3E}">
        <p14:creationId xmlns:p14="http://schemas.microsoft.com/office/powerpoint/2010/main" val="19043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反向投影</a:t>
            </a:r>
            <a:r>
              <a:rPr lang="zh-CN" altLang="en-US" sz="2400" dirty="0" smtClean="0">
                <a:solidFill>
                  <a:srgbClr val="FF0000"/>
                </a:solidFill>
              </a:rPr>
              <a:t>直方图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pt-BR" altLang="zh-CN" sz="2000" dirty="0" smtClean="0">
                <a:solidFill>
                  <a:srgbClr val="0070C0"/>
                </a:solidFill>
              </a:rPr>
              <a:t>	cv</a:t>
            </a:r>
            <a:r>
              <a:rPr lang="pt-BR" altLang="zh-CN" sz="2000" dirty="0">
                <a:solidFill>
                  <a:srgbClr val="0070C0"/>
                </a:solidFill>
              </a:rPr>
              <a:t>::</a:t>
            </a:r>
            <a:r>
              <a:rPr lang="pt-BR" altLang="zh-CN" sz="2000" dirty="0">
                <a:solidFill>
                  <a:srgbClr val="0000FF"/>
                </a:solidFill>
              </a:rPr>
              <a:t>Mat</a:t>
            </a:r>
            <a:r>
              <a:rPr lang="pt-BR" altLang="zh-CN" sz="2000" dirty="0">
                <a:solidFill>
                  <a:srgbClr val="0070C0"/>
                </a:solidFill>
              </a:rPr>
              <a:t> result;</a:t>
            </a:r>
          </a:p>
          <a:p>
            <a:pPr marL="109728" indent="0">
              <a:buNone/>
            </a:pPr>
            <a:r>
              <a:rPr lang="pt-BR" altLang="zh-CN" sz="2000" dirty="0">
                <a:solidFill>
                  <a:srgbClr val="0070C0"/>
                </a:solidFill>
              </a:rPr>
              <a:t>	h.</a:t>
            </a:r>
            <a:r>
              <a:rPr lang="pt-BR" altLang="zh-CN" sz="2000" dirty="0">
                <a:solidFill>
                  <a:srgbClr val="0000FF"/>
                </a:solidFill>
              </a:rPr>
              <a:t>backProject</a:t>
            </a:r>
            <a:r>
              <a:rPr lang="pt-BR" altLang="zh-CN" sz="2000" dirty="0">
                <a:solidFill>
                  <a:srgbClr val="0070C0"/>
                </a:solidFill>
              </a:rPr>
              <a:t>(image, hist, result);</a:t>
            </a:r>
          </a:p>
          <a:p>
            <a:pPr marL="109728" indent="0">
              <a:buNone/>
            </a:pPr>
            <a:r>
              <a:rPr lang="pt-BR" altLang="zh-CN" sz="2000" dirty="0">
                <a:solidFill>
                  <a:srgbClr val="0070C0"/>
                </a:solidFill>
              </a:rPr>
              <a:t>	cv::</a:t>
            </a:r>
            <a:r>
              <a:rPr lang="pt-BR" altLang="zh-CN" sz="2000" dirty="0">
                <a:solidFill>
                  <a:srgbClr val="0000FF"/>
                </a:solidFill>
              </a:rPr>
              <a:t>imshow</a:t>
            </a:r>
            <a:r>
              <a:rPr lang="pt-BR" altLang="zh-CN" sz="2000" dirty="0">
                <a:solidFill>
                  <a:srgbClr val="0070C0"/>
                </a:solidFill>
              </a:rPr>
              <a:t>("</a:t>
            </a:r>
            <a:r>
              <a:rPr lang="zh-CN" altLang="en-US" sz="2000" dirty="0">
                <a:solidFill>
                  <a:srgbClr val="0070C0"/>
                </a:solidFill>
              </a:rPr>
              <a:t>反向投影结果</a:t>
            </a:r>
            <a:r>
              <a:rPr lang="en-US" altLang="zh-CN" sz="2000" dirty="0">
                <a:solidFill>
                  <a:srgbClr val="0070C0"/>
                </a:solidFill>
              </a:rPr>
              <a:t>", </a:t>
            </a:r>
            <a:r>
              <a:rPr lang="pt-BR" altLang="zh-CN" sz="2000" dirty="0">
                <a:solidFill>
                  <a:srgbClr val="0070C0"/>
                </a:solidFill>
              </a:rPr>
              <a:t>result);</a:t>
            </a:r>
            <a:endParaRPr lang="pt-BR" altLang="zh-CN" sz="2000" dirty="0" smtClean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反向投影直方图检测特定图像内容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468" y="3084338"/>
            <a:ext cx="4776788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04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sz="2600" dirty="0">
                <a:solidFill>
                  <a:srgbClr val="FF0000"/>
                </a:solidFill>
              </a:rPr>
              <a:t>直方图</a:t>
            </a:r>
            <a:r>
              <a:rPr lang="zh-CN" altLang="en-US" sz="2600" dirty="0"/>
              <a:t>被用来以易于解释的可视格式描述图像的</a:t>
            </a:r>
            <a:r>
              <a:rPr lang="zh-CN" altLang="en-US" sz="2600" dirty="0">
                <a:solidFill>
                  <a:srgbClr val="FF0000"/>
                </a:solidFill>
              </a:rPr>
              <a:t>统计特性</a:t>
            </a:r>
            <a:endParaRPr lang="en-US" altLang="zh-CN" sz="2600" dirty="0">
              <a:solidFill>
                <a:srgbClr val="FF0000"/>
              </a:solidFill>
            </a:endParaRPr>
          </a:p>
          <a:p>
            <a:r>
              <a:rPr lang="zh-CN" altLang="en-US" sz="2600" dirty="0"/>
              <a:t>利用直方图可以方便地</a:t>
            </a:r>
            <a:r>
              <a:rPr lang="zh-CN" altLang="en-US" sz="2600" dirty="0">
                <a:solidFill>
                  <a:srgbClr val="FF0000"/>
                </a:solidFill>
              </a:rPr>
              <a:t>确定关于图像的某些特定问题</a:t>
            </a:r>
            <a:r>
              <a:rPr lang="zh-CN" altLang="en-US" sz="2600" dirty="0"/>
              <a:t>，例如，通过检查直方图可以判断一幅图像曝光是否合适</a:t>
            </a:r>
            <a:endParaRPr lang="en-US" altLang="zh-CN" sz="2600" dirty="0"/>
          </a:p>
          <a:p>
            <a:r>
              <a:rPr lang="zh-CN" altLang="en-US" sz="2600" dirty="0">
                <a:solidFill>
                  <a:srgbClr val="FF0000"/>
                </a:solidFill>
              </a:rPr>
              <a:t>现代数码相机</a:t>
            </a:r>
            <a:r>
              <a:rPr lang="zh-CN" altLang="en-US" sz="2600" dirty="0"/>
              <a:t>通常会在取景器上提供一个</a:t>
            </a:r>
            <a:r>
              <a:rPr lang="zh-CN" altLang="en-US" sz="2600" dirty="0">
                <a:solidFill>
                  <a:srgbClr val="FF0000"/>
                </a:solidFill>
              </a:rPr>
              <a:t>实时的直方图窗口</a:t>
            </a:r>
            <a:r>
              <a:rPr lang="zh-CN" altLang="en-US" sz="2600" dirty="0"/>
              <a:t>，以防止拍摄到</a:t>
            </a:r>
            <a:r>
              <a:rPr lang="zh-CN" altLang="en-US" sz="2600" dirty="0">
                <a:solidFill>
                  <a:srgbClr val="FF0000"/>
                </a:solidFill>
              </a:rPr>
              <a:t>曝光不足</a:t>
            </a:r>
            <a:r>
              <a:rPr lang="zh-CN" altLang="en-US" sz="2600" dirty="0"/>
              <a:t>或</a:t>
            </a:r>
            <a:r>
              <a:rPr lang="zh-CN" altLang="en-US" sz="2600" dirty="0">
                <a:solidFill>
                  <a:srgbClr val="FF0000"/>
                </a:solidFill>
              </a:rPr>
              <a:t>曝光过量</a:t>
            </a:r>
            <a:r>
              <a:rPr lang="zh-CN" altLang="en-US" sz="2600" dirty="0"/>
              <a:t>的照片</a:t>
            </a:r>
            <a:endParaRPr lang="en-US" altLang="zh-CN" sz="2600" dirty="0"/>
          </a:p>
          <a:p>
            <a:r>
              <a:rPr lang="zh-CN" altLang="en-US" sz="2600" dirty="0">
                <a:solidFill>
                  <a:srgbClr val="FF0000"/>
                </a:solidFill>
              </a:rPr>
              <a:t>直方图</a:t>
            </a:r>
            <a:r>
              <a:rPr lang="zh-CN" altLang="en-US" sz="2600" dirty="0"/>
              <a:t>还可用来帮助</a:t>
            </a:r>
            <a:r>
              <a:rPr lang="zh-CN" altLang="en-US" sz="2600" dirty="0">
                <a:solidFill>
                  <a:srgbClr val="FF0000"/>
                </a:solidFill>
              </a:rPr>
              <a:t>改善</a:t>
            </a:r>
            <a:r>
              <a:rPr lang="zh-CN" altLang="en-US" sz="2600" dirty="0" smtClean="0">
                <a:solidFill>
                  <a:srgbClr val="FF0000"/>
                </a:solidFill>
              </a:rPr>
              <a:t>图像视觉</a:t>
            </a:r>
            <a:r>
              <a:rPr lang="zh-CN" altLang="en-US" sz="2600" dirty="0">
                <a:solidFill>
                  <a:srgbClr val="FF0000"/>
                </a:solidFill>
              </a:rPr>
              <a:t>效果</a:t>
            </a: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计算图像直方图</a:t>
            </a:r>
            <a:endParaRPr lang="zh-CN" altLang="en-US" dirty="0"/>
          </a:p>
        </p:txBody>
      </p:sp>
      <p:pic>
        <p:nvPicPr>
          <p:cNvPr id="5" name="Picture 2" descr="H:\教学\数字图像处理\2015\教材资源\BurgerBurge-En1-clips\chap04\p037-fig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84413"/>
            <a:ext cx="2590697" cy="195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阈值</a:t>
            </a:r>
            <a:r>
              <a:rPr lang="zh-CN" altLang="en-US" sz="2400" dirty="0" smtClean="0">
                <a:solidFill>
                  <a:srgbClr val="FF0000"/>
                </a:solidFill>
              </a:rPr>
              <a:t>化</a:t>
            </a:r>
            <a:r>
              <a:rPr lang="zh-CN" altLang="en-US" sz="2400" dirty="0" smtClean="0"/>
              <a:t>处理，得到最有可能是</a:t>
            </a:r>
            <a:r>
              <a:rPr lang="zh-CN" altLang="en-US" sz="2400" dirty="0" smtClean="0">
                <a:solidFill>
                  <a:srgbClr val="FF0000"/>
                </a:solidFill>
              </a:rPr>
              <a:t>云彩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FF0000"/>
                </a:solidFill>
              </a:rPr>
              <a:t>像素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pt-BR" altLang="zh-CN" sz="2000" dirty="0">
                <a:solidFill>
                  <a:srgbClr val="0070C0"/>
                </a:solidFill>
              </a:rPr>
              <a:t>	cv::</a:t>
            </a:r>
            <a:r>
              <a:rPr lang="pt-BR" altLang="zh-CN" sz="2000" dirty="0">
                <a:solidFill>
                  <a:srgbClr val="0000FF"/>
                </a:solidFill>
              </a:rPr>
              <a:t>threshold</a:t>
            </a:r>
            <a:r>
              <a:rPr lang="pt-BR" altLang="zh-CN" sz="2000" dirty="0">
                <a:solidFill>
                  <a:srgbClr val="0070C0"/>
                </a:solidFill>
              </a:rPr>
              <a:t>(result, result, </a:t>
            </a:r>
            <a:r>
              <a:rPr lang="pt-BR" altLang="zh-CN" sz="2000" dirty="0" smtClean="0">
                <a:solidFill>
                  <a:srgbClr val="0070C0"/>
                </a:solidFill>
              </a:rPr>
              <a:t>2, </a:t>
            </a:r>
            <a:r>
              <a:rPr lang="pt-BR" altLang="zh-CN" sz="2000" dirty="0">
                <a:solidFill>
                  <a:srgbClr val="0070C0"/>
                </a:solidFill>
              </a:rPr>
              <a:t>255, cv::</a:t>
            </a:r>
            <a:r>
              <a:rPr lang="pt-BR" altLang="zh-CN" sz="2000" dirty="0">
                <a:solidFill>
                  <a:srgbClr val="0000FF"/>
                </a:solidFill>
              </a:rPr>
              <a:t>THRESH_BINARY</a:t>
            </a:r>
            <a:r>
              <a:rPr lang="pt-BR" altLang="zh-CN" sz="20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pt-BR" altLang="zh-CN" sz="2000" dirty="0">
                <a:solidFill>
                  <a:srgbClr val="0070C0"/>
                </a:solidFill>
              </a:rPr>
              <a:t>	cv::</a:t>
            </a:r>
            <a:r>
              <a:rPr lang="pt-BR" altLang="zh-CN" sz="2000" dirty="0">
                <a:solidFill>
                  <a:srgbClr val="0000FF"/>
                </a:solidFill>
              </a:rPr>
              <a:t>imshow</a:t>
            </a:r>
            <a:r>
              <a:rPr lang="pt-BR" altLang="zh-CN" sz="2000" dirty="0">
                <a:solidFill>
                  <a:srgbClr val="0070C0"/>
                </a:solidFill>
              </a:rPr>
              <a:t>("</a:t>
            </a:r>
            <a:r>
              <a:rPr lang="zh-CN" altLang="en-US" sz="2000" dirty="0">
                <a:solidFill>
                  <a:srgbClr val="0070C0"/>
                </a:solidFill>
              </a:rPr>
              <a:t>阈值化结果</a:t>
            </a:r>
            <a:r>
              <a:rPr lang="en-US" altLang="zh-CN" sz="2000" dirty="0">
                <a:solidFill>
                  <a:srgbClr val="0070C0"/>
                </a:solidFill>
              </a:rPr>
              <a:t>", </a:t>
            </a:r>
            <a:r>
              <a:rPr lang="pt-BR" altLang="zh-CN" sz="2000" dirty="0">
                <a:solidFill>
                  <a:srgbClr val="0070C0"/>
                </a:solidFill>
              </a:rPr>
              <a:t>result);</a:t>
            </a:r>
            <a:endParaRPr lang="pt-BR" altLang="zh-CN" sz="2000" dirty="0" smtClean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反向投影直方图检测特定图像内容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3821430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4139952" y="4056519"/>
            <a:ext cx="9361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3821430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5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12068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仅利用</a:t>
            </a:r>
            <a:r>
              <a:rPr lang="zh-CN" altLang="en-US" dirty="0" smtClean="0">
                <a:solidFill>
                  <a:srgbClr val="FF0000"/>
                </a:solidFill>
              </a:rPr>
              <a:t>灰度信息</a:t>
            </a:r>
            <a:r>
              <a:rPr lang="zh-CN" altLang="en-US" dirty="0" smtClean="0"/>
              <a:t>对物体进行区分</a:t>
            </a:r>
            <a:r>
              <a:rPr lang="zh-CN" altLang="en-US" dirty="0" smtClean="0">
                <a:solidFill>
                  <a:srgbClr val="FF0000"/>
                </a:solidFill>
              </a:rPr>
              <a:t>信息量</a:t>
            </a:r>
            <a:r>
              <a:rPr lang="zh-CN" altLang="en-US" dirty="0" smtClean="0"/>
              <a:t>比较少，用</a:t>
            </a:r>
            <a:r>
              <a:rPr lang="zh-CN" altLang="en-US" dirty="0" smtClean="0">
                <a:solidFill>
                  <a:srgbClr val="FF0000"/>
                </a:solidFill>
              </a:rPr>
              <a:t>颜色</a:t>
            </a:r>
            <a:r>
              <a:rPr lang="zh-CN" altLang="en-US" dirty="0" smtClean="0"/>
              <a:t>信息效果会更好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扩展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FF"/>
                </a:solidFill>
              </a:rPr>
              <a:t>反向映射颜色直方图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程序见教材</a:t>
            </a:r>
            <a:r>
              <a:rPr lang="en-US" altLang="zh-CN" dirty="0" smtClean="0">
                <a:solidFill>
                  <a:srgbClr val="0070C0"/>
                </a:solidFill>
              </a:rPr>
              <a:t>P81-P84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cv::normalize</a:t>
            </a:r>
            <a:r>
              <a:rPr lang="zh-CN" altLang="en-US" dirty="0" smtClean="0">
                <a:solidFill>
                  <a:srgbClr val="002060"/>
                </a:solidFill>
              </a:rPr>
              <a:t>最后增加一个参数</a:t>
            </a:r>
            <a:r>
              <a:rPr lang="en-US" altLang="zh-CN" dirty="0" smtClean="0">
                <a:solidFill>
                  <a:srgbClr val="FF0000"/>
                </a:solidFill>
              </a:rPr>
              <a:t>cv::NORM_L1</a:t>
            </a:r>
            <a:r>
              <a:rPr lang="zh-CN" altLang="en-US" dirty="0" smtClean="0">
                <a:solidFill>
                  <a:srgbClr val="002060"/>
                </a:solidFill>
              </a:rPr>
              <a:t>，因为默认是</a:t>
            </a:r>
            <a:r>
              <a:rPr lang="en-US" altLang="zh-CN" dirty="0" smtClean="0">
                <a:solidFill>
                  <a:srgbClr val="FF0000"/>
                </a:solidFill>
              </a:rPr>
              <a:t>cv::NORM_L2</a:t>
            </a:r>
            <a:r>
              <a:rPr lang="zh-CN" altLang="en-US" dirty="0" smtClean="0">
                <a:solidFill>
                  <a:srgbClr val="002060"/>
                </a:solidFill>
              </a:rPr>
              <a:t>，就不是</a:t>
            </a:r>
            <a:r>
              <a:rPr lang="zh-CN" altLang="en-US" dirty="0" smtClean="0">
                <a:solidFill>
                  <a:srgbClr val="0000FF"/>
                </a:solidFill>
              </a:rPr>
              <a:t>归一化直方图</a:t>
            </a:r>
            <a:r>
              <a:rPr lang="zh-CN" altLang="en-US" dirty="0" smtClean="0">
                <a:solidFill>
                  <a:srgbClr val="002060"/>
                </a:solidFill>
              </a:rPr>
              <a:t>了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直方图</a:t>
            </a:r>
            <a:r>
              <a:rPr lang="zh-CN" altLang="en-US" dirty="0" smtClean="0">
                <a:solidFill>
                  <a:srgbClr val="002060"/>
                </a:solidFill>
              </a:rPr>
              <a:t>类型用</a:t>
            </a:r>
            <a:r>
              <a:rPr lang="en-US" altLang="zh-CN" dirty="0" smtClean="0">
                <a:solidFill>
                  <a:srgbClr val="FF0000"/>
                </a:solidFill>
              </a:rPr>
              <a:t>cv::</a:t>
            </a:r>
            <a:r>
              <a:rPr lang="en-US" altLang="zh-CN" dirty="0" err="1" smtClean="0">
                <a:solidFill>
                  <a:srgbClr val="FF0000"/>
                </a:solidFill>
              </a:rPr>
              <a:t>SparseMat</a:t>
            </a:r>
            <a:r>
              <a:rPr lang="zh-CN" altLang="en-US" dirty="0" smtClean="0">
                <a:solidFill>
                  <a:srgbClr val="002060"/>
                </a:solidFill>
              </a:rPr>
              <a:t>，即</a:t>
            </a:r>
            <a:r>
              <a:rPr lang="zh-CN" altLang="en-US" dirty="0" smtClean="0">
                <a:solidFill>
                  <a:srgbClr val="0000FF"/>
                </a:solidFill>
              </a:rPr>
              <a:t>稀疏矩阵</a:t>
            </a:r>
            <a:r>
              <a:rPr lang="zh-CN" altLang="en-US" dirty="0" smtClean="0">
                <a:solidFill>
                  <a:srgbClr val="002060"/>
                </a:solidFill>
              </a:rPr>
              <a:t>类型，效率会更高，但</a:t>
            </a:r>
            <a:r>
              <a:rPr lang="en-US" altLang="zh-CN" dirty="0" err="1" smtClean="0">
                <a:solidFill>
                  <a:srgbClr val="0000FF"/>
                </a:solidFill>
              </a:rPr>
              <a:t>histograms.dims</a:t>
            </a:r>
            <a:r>
              <a:rPr lang="zh-CN" altLang="en-US" dirty="0" smtClean="0">
                <a:solidFill>
                  <a:srgbClr val="002060"/>
                </a:solidFill>
              </a:rPr>
              <a:t>要改为</a:t>
            </a:r>
            <a:r>
              <a:rPr lang="en-US" altLang="zh-CN" dirty="0" err="1" smtClean="0">
                <a:solidFill>
                  <a:srgbClr val="0000FF"/>
                </a:solidFill>
              </a:rPr>
              <a:t>histograms.dims</a:t>
            </a:r>
            <a:r>
              <a:rPr lang="en-US" altLang="zh-CN" dirty="0" smtClean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zh-CN" altLang="en-US" dirty="0" smtClean="0"/>
              <a:t>注意修改</a:t>
            </a:r>
            <a:r>
              <a:rPr lang="zh-CN" altLang="en-US" dirty="0" smtClean="0">
                <a:solidFill>
                  <a:srgbClr val="FF0000"/>
                </a:solidFill>
              </a:rPr>
              <a:t>图像文件名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ROI</a:t>
            </a:r>
            <a:r>
              <a:rPr lang="zh-CN" altLang="en-US" dirty="0" smtClean="0">
                <a:solidFill>
                  <a:srgbClr val="FF0000"/>
                </a:solidFill>
              </a:rPr>
              <a:t>数据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ColorHistogram</a:t>
            </a:r>
            <a:r>
              <a:rPr lang="zh-CN" altLang="en-US" dirty="0" smtClean="0"/>
              <a:t>类增加了一个</a:t>
            </a:r>
            <a:r>
              <a:rPr lang="en-US" altLang="zh-CN" dirty="0" err="1" smtClean="0">
                <a:solidFill>
                  <a:srgbClr val="FF0000"/>
                </a:solidFill>
              </a:rPr>
              <a:t>setSize</a:t>
            </a:r>
            <a:r>
              <a:rPr lang="zh-CN" altLang="en-US" dirty="0" smtClean="0"/>
              <a:t>公有方法：</a:t>
            </a:r>
            <a:endParaRPr lang="en-US" altLang="zh-CN" dirty="0" smtClean="0"/>
          </a:p>
          <a:p>
            <a:pPr marL="393192" lvl="1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</a:rPr>
              <a:t>void </a:t>
            </a:r>
            <a:r>
              <a:rPr lang="en-US" altLang="zh-CN" dirty="0" err="1">
                <a:solidFill>
                  <a:srgbClr val="0070C0"/>
                </a:solidFill>
              </a:rPr>
              <a:t>setSize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size) {</a:t>
            </a:r>
          </a:p>
          <a:p>
            <a:pPr marL="393192" lvl="1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    </a:t>
            </a:r>
            <a:r>
              <a:rPr lang="en-US" altLang="zh-CN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dirty="0" smtClean="0">
                <a:solidFill>
                  <a:srgbClr val="0070C0"/>
                </a:solidFill>
              </a:rPr>
              <a:t>[0</a:t>
            </a:r>
            <a:r>
              <a:rPr lang="en-US" altLang="zh-CN" dirty="0">
                <a:solidFill>
                  <a:srgbClr val="0070C0"/>
                </a:solidFill>
              </a:rPr>
              <a:t>] = </a:t>
            </a:r>
            <a:r>
              <a:rPr lang="en-US" altLang="zh-CN" dirty="0" err="1">
                <a:solidFill>
                  <a:srgbClr val="0070C0"/>
                </a:solidFill>
              </a:rPr>
              <a:t>histSize</a:t>
            </a:r>
            <a:r>
              <a:rPr lang="en-US" altLang="zh-CN" dirty="0">
                <a:solidFill>
                  <a:srgbClr val="0070C0"/>
                </a:solidFill>
              </a:rPr>
              <a:t>[1] = </a:t>
            </a:r>
            <a:r>
              <a:rPr lang="en-US" altLang="zh-CN" dirty="0" err="1">
                <a:solidFill>
                  <a:srgbClr val="0070C0"/>
                </a:solidFill>
              </a:rPr>
              <a:t>histSize</a:t>
            </a:r>
            <a:r>
              <a:rPr lang="en-US" altLang="zh-CN" dirty="0">
                <a:solidFill>
                  <a:srgbClr val="0070C0"/>
                </a:solidFill>
              </a:rPr>
              <a:t>[2] = size;</a:t>
            </a:r>
          </a:p>
          <a:p>
            <a:pPr marL="393192" lvl="1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}</a:t>
            </a:r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smtClean="0">
                <a:solidFill>
                  <a:srgbClr val="FF0000"/>
                </a:solidFill>
              </a:rPr>
              <a:t>RGB</a:t>
            </a:r>
            <a:r>
              <a:rPr lang="zh-CN" altLang="en-US" dirty="0" smtClean="0">
                <a:solidFill>
                  <a:srgbClr val="0000FF"/>
                </a:solidFill>
              </a:rPr>
              <a:t>颜色空间</a:t>
            </a:r>
            <a:r>
              <a:rPr lang="zh-CN" altLang="en-US" dirty="0" smtClean="0"/>
              <a:t>进行</a:t>
            </a:r>
            <a:r>
              <a:rPr lang="zh-CN" altLang="en-US" dirty="0" smtClean="0">
                <a:solidFill>
                  <a:srgbClr val="0000FF"/>
                </a:solidFill>
              </a:rPr>
              <a:t>物体识别</a:t>
            </a:r>
            <a:r>
              <a:rPr lang="zh-CN" altLang="en-US" dirty="0" smtClean="0"/>
              <a:t>并不是最好的选择，用</a:t>
            </a:r>
            <a:r>
              <a:rPr lang="en-US" altLang="zh-CN" dirty="0" smtClean="0">
                <a:solidFill>
                  <a:srgbClr val="FF0000"/>
                </a:solidFill>
              </a:rPr>
              <a:t>HSV</a:t>
            </a:r>
            <a:r>
              <a:rPr lang="zh-CN" altLang="en-US" dirty="0" smtClean="0"/>
              <a:t>等其他色彩空间会更好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1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3821430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39952" y="1320215"/>
            <a:ext cx="9361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3821430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66" y="3212976"/>
            <a:ext cx="3821430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箭头 9"/>
          <p:cNvSpPr/>
          <p:nvPr/>
        </p:nvSpPr>
        <p:spPr>
          <a:xfrm>
            <a:off x="4117341" y="4488567"/>
            <a:ext cx="9361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66" y="44624"/>
            <a:ext cx="3821430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5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直方图反向投影</a:t>
            </a:r>
            <a:r>
              <a:rPr lang="zh-CN" altLang="en-US" dirty="0" smtClean="0"/>
              <a:t>的结果是一个</a:t>
            </a:r>
            <a:r>
              <a:rPr lang="zh-CN" altLang="en-US" dirty="0" smtClean="0">
                <a:solidFill>
                  <a:srgbClr val="FF0000"/>
                </a:solidFill>
              </a:rPr>
              <a:t>概率分布图</a:t>
            </a:r>
            <a:r>
              <a:rPr lang="zh-CN" altLang="en-US" dirty="0" smtClean="0"/>
              <a:t>，表示一个</a:t>
            </a:r>
            <a:r>
              <a:rPr lang="zh-CN" altLang="en-US" dirty="0" smtClean="0">
                <a:solidFill>
                  <a:srgbClr val="0000FF"/>
                </a:solidFill>
              </a:rPr>
              <a:t>指定图像片段</a:t>
            </a:r>
            <a:r>
              <a:rPr lang="zh-CN" altLang="en-US" dirty="0" smtClean="0"/>
              <a:t>出现在特定位置的</a:t>
            </a:r>
            <a:r>
              <a:rPr lang="zh-CN" altLang="en-US" dirty="0" smtClean="0">
                <a:solidFill>
                  <a:srgbClr val="0000FF"/>
                </a:solidFill>
              </a:rPr>
              <a:t>概率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假设已经知道图像中某个物体的</a:t>
            </a:r>
            <a:r>
              <a:rPr lang="zh-CN" altLang="en-US" dirty="0" smtClean="0">
                <a:solidFill>
                  <a:srgbClr val="0000FF"/>
                </a:solidFill>
              </a:rPr>
              <a:t>大致位置</a:t>
            </a:r>
            <a:r>
              <a:rPr lang="zh-CN" altLang="en-US" dirty="0" smtClean="0"/>
              <a:t>，就可以用</a:t>
            </a:r>
            <a:r>
              <a:rPr lang="zh-CN" altLang="en-US" dirty="0" smtClean="0">
                <a:solidFill>
                  <a:srgbClr val="0000FF"/>
                </a:solidFill>
              </a:rPr>
              <a:t>概率分布图</a:t>
            </a:r>
            <a:r>
              <a:rPr lang="zh-CN" altLang="en-US" dirty="0" smtClean="0"/>
              <a:t>找到物体的</a:t>
            </a:r>
            <a:r>
              <a:rPr lang="zh-CN" altLang="en-US" dirty="0" smtClean="0">
                <a:solidFill>
                  <a:srgbClr val="0000FF"/>
                </a:solidFill>
              </a:rPr>
              <a:t>准确位置</a:t>
            </a:r>
            <a:r>
              <a:rPr lang="zh-CN" altLang="en-US" dirty="0" smtClean="0"/>
              <a:t>。最可能出现的位置就是窗口中</a:t>
            </a:r>
            <a:r>
              <a:rPr lang="zh-CN" altLang="en-US" dirty="0" smtClean="0">
                <a:solidFill>
                  <a:srgbClr val="0000FF"/>
                </a:solidFill>
              </a:rPr>
              <a:t>概率最大的位置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因此可以从</a:t>
            </a:r>
            <a:r>
              <a:rPr lang="zh-CN" altLang="en-US" dirty="0" smtClean="0">
                <a:solidFill>
                  <a:srgbClr val="0000FF"/>
                </a:solidFill>
              </a:rPr>
              <a:t>直方图反向投影图</a:t>
            </a:r>
            <a:r>
              <a:rPr lang="zh-CN" altLang="en-US" dirty="0" smtClean="0"/>
              <a:t>中一个</a:t>
            </a:r>
            <a:r>
              <a:rPr lang="zh-CN" altLang="en-US" dirty="0" smtClean="0">
                <a:solidFill>
                  <a:srgbClr val="0000FF"/>
                </a:solidFill>
              </a:rPr>
              <a:t>初始位置</a:t>
            </a:r>
            <a:r>
              <a:rPr lang="zh-CN" altLang="en-US" dirty="0" smtClean="0"/>
              <a:t>开始，根据初始</a:t>
            </a:r>
            <a:r>
              <a:rPr lang="zh-CN" altLang="en-US" dirty="0" smtClean="0">
                <a:solidFill>
                  <a:srgbClr val="0000FF"/>
                </a:solidFill>
              </a:rPr>
              <a:t>窗口的质心</a:t>
            </a:r>
            <a:r>
              <a:rPr lang="zh-CN" altLang="en-US" dirty="0" smtClean="0"/>
              <a:t>判断</a:t>
            </a:r>
            <a:r>
              <a:rPr lang="zh-CN" altLang="en-US" dirty="0" smtClean="0">
                <a:solidFill>
                  <a:srgbClr val="0000FF"/>
                </a:solidFill>
              </a:rPr>
              <a:t>窗口移动方向</a:t>
            </a:r>
            <a:r>
              <a:rPr lang="zh-CN" altLang="en-US" dirty="0" smtClean="0"/>
              <a:t>，直到达到</a:t>
            </a:r>
            <a:r>
              <a:rPr lang="zh-CN" altLang="en-US" dirty="0" smtClean="0">
                <a:solidFill>
                  <a:srgbClr val="0000FF"/>
                </a:solidFill>
              </a:rPr>
              <a:t>最大迭代次数</a:t>
            </a:r>
            <a:r>
              <a:rPr lang="zh-CN" altLang="en-US" dirty="0" smtClean="0"/>
              <a:t>或</a:t>
            </a:r>
            <a:r>
              <a:rPr lang="zh-CN" altLang="en-US" dirty="0" smtClean="0">
                <a:solidFill>
                  <a:srgbClr val="0000FF"/>
                </a:solidFill>
              </a:rPr>
              <a:t>窗口位置趋于稳定</a:t>
            </a:r>
            <a:r>
              <a:rPr lang="zh-CN" altLang="en-US" dirty="0" smtClean="0"/>
              <a:t>，这时的窗口位置就被认为是待检测物体的准确位置，该方法被称为</a:t>
            </a:r>
            <a:r>
              <a:rPr lang="zh-CN" altLang="en-US" dirty="0" smtClean="0">
                <a:solidFill>
                  <a:srgbClr val="FF0000"/>
                </a:solidFill>
              </a:rPr>
              <a:t>均值平移算法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均值平移算法查找目标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7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使用摄像头拍摄两张自己的靓照，头部位置稍有偏差即可</a:t>
            </a:r>
            <a:r>
              <a:rPr lang="en-US" altLang="zh-CN" dirty="0" smtClean="0"/>
              <a:t>(</a:t>
            </a:r>
            <a:r>
              <a:rPr lang="zh-CN" altLang="en-US" dirty="0" smtClean="0"/>
              <a:t>相当于视频当中的连续帧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  <p:pic>
        <p:nvPicPr>
          <p:cNvPr id="8194" name="Picture 2" descr="C:\Users\DELL-PC\Documents\Visual Studio 2015\Projects\OpenCV 4.6\M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60755"/>
            <a:ext cx="3791744" cy="28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ELL-PC\Documents\Visual Studio 2015\Projects\OpenCV 4.6\M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60755"/>
            <a:ext cx="3791744" cy="28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0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任务</a:t>
            </a:r>
            <a:r>
              <a:rPr lang="zh-CN" altLang="en-US" sz="2400" dirty="0" smtClean="0"/>
              <a:t>：根据第一幅图像中的人脸位置来定位出第二幅图像中的人脸位置</a:t>
            </a:r>
            <a:endParaRPr lang="en-US" altLang="zh-CN" sz="2400" dirty="0" smtClean="0"/>
          </a:p>
          <a:p>
            <a:r>
              <a:rPr lang="zh-CN" altLang="en-US" sz="2400" dirty="0" smtClean="0"/>
              <a:t>这里我们打算用</a:t>
            </a:r>
            <a:r>
              <a:rPr lang="zh-CN" altLang="en-US" sz="2400" dirty="0" smtClean="0">
                <a:solidFill>
                  <a:srgbClr val="FF0000"/>
                </a:solidFill>
              </a:rPr>
              <a:t>颜色信息</a:t>
            </a:r>
            <a:r>
              <a:rPr lang="zh-CN" altLang="en-US" sz="2400" dirty="0" smtClean="0"/>
              <a:t>来对脸部进行区分，尝试采用</a:t>
            </a:r>
            <a:r>
              <a:rPr lang="en-US" altLang="zh-CN" sz="2400" dirty="0" smtClean="0">
                <a:solidFill>
                  <a:srgbClr val="FF0000"/>
                </a:solidFill>
              </a:rPr>
              <a:t>HSV</a:t>
            </a:r>
            <a:r>
              <a:rPr lang="zh-CN" altLang="en-US" sz="2400" dirty="0" smtClean="0"/>
              <a:t>颜色空间。因此打开图像并转换到</a:t>
            </a:r>
            <a:r>
              <a:rPr lang="en-US" altLang="zh-CN" sz="2400" dirty="0" smtClean="0">
                <a:solidFill>
                  <a:srgbClr val="FF0000"/>
                </a:solidFill>
              </a:rPr>
              <a:t>HSV</a:t>
            </a:r>
            <a:r>
              <a:rPr lang="zh-CN" altLang="en-US" sz="2400" dirty="0" smtClean="0"/>
              <a:t>颜色空间，看看其各通道的脸部区分度怎样：</a:t>
            </a:r>
            <a:endParaRPr lang="en-US" altLang="zh-CN" sz="2400" dirty="0"/>
          </a:p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image = cv::</a:t>
            </a:r>
            <a:r>
              <a:rPr lang="en-US" altLang="zh-CN" sz="2000" dirty="0" err="1">
                <a:solidFill>
                  <a:srgbClr val="0070C0"/>
                </a:solidFill>
              </a:rPr>
              <a:t>imread</a:t>
            </a:r>
            <a:r>
              <a:rPr lang="en-US" altLang="zh-CN" sz="2000" dirty="0">
                <a:solidFill>
                  <a:srgbClr val="0070C0"/>
                </a:solidFill>
              </a:rPr>
              <a:t>("Me1.jpg</a:t>
            </a:r>
            <a:r>
              <a:rPr lang="en-US" altLang="zh-CN" sz="2000" dirty="0" smtClean="0">
                <a:solidFill>
                  <a:srgbClr val="0070C0"/>
                </a:solidFill>
              </a:rPr>
              <a:t>");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70C0"/>
                </a:solidFill>
              </a:rPr>
              <a:t>cvtColor</a:t>
            </a:r>
            <a:r>
              <a:rPr lang="en-US" altLang="zh-CN" sz="2000" dirty="0">
                <a:solidFill>
                  <a:srgbClr val="0070C0"/>
                </a:solidFill>
              </a:rPr>
              <a:t>(image, 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, CV_BGR2HSV</a:t>
            </a:r>
            <a:r>
              <a:rPr lang="en-US" altLang="zh-CN" sz="2000" dirty="0" smtClean="0">
                <a:solidFill>
                  <a:srgbClr val="0070C0"/>
                </a:solidFill>
              </a:rPr>
              <a:t>);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转换到</a:t>
            </a:r>
            <a:r>
              <a:rPr lang="en-US" altLang="zh-CN" sz="2000" dirty="0" smtClean="0">
                <a:solidFill>
                  <a:srgbClr val="00B050"/>
                </a:solidFill>
              </a:rPr>
              <a:t>HSV</a:t>
            </a:r>
            <a:r>
              <a:rPr lang="zh-CN" altLang="en-US" sz="2000" dirty="0" smtClean="0">
                <a:solidFill>
                  <a:srgbClr val="00B050"/>
                </a:solidFill>
              </a:rPr>
              <a:t>空间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std</a:t>
            </a:r>
            <a:r>
              <a:rPr lang="en-US" altLang="zh-CN" sz="2000" dirty="0">
                <a:solidFill>
                  <a:srgbClr val="0070C0"/>
                </a:solidFill>
              </a:rPr>
              <a:t>::vector&lt;cv::Mat&gt; </a:t>
            </a:r>
            <a:r>
              <a:rPr lang="en-US" altLang="zh-CN" sz="2000" dirty="0" err="1">
                <a:solidFill>
                  <a:srgbClr val="0070C0"/>
                </a:solidFill>
              </a:rPr>
              <a:t>hsvs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cv::split(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err="1">
                <a:solidFill>
                  <a:srgbClr val="0070C0"/>
                </a:solidFill>
              </a:rPr>
              <a:t>hsvs</a:t>
            </a:r>
            <a:r>
              <a:rPr lang="en-US" altLang="zh-CN" sz="2000" dirty="0" smtClean="0">
                <a:solidFill>
                  <a:srgbClr val="0070C0"/>
                </a:solidFill>
              </a:rPr>
              <a:t>);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拆分</a:t>
            </a:r>
            <a:r>
              <a:rPr lang="en-US" altLang="zh-CN" sz="2000" dirty="0" smtClean="0">
                <a:solidFill>
                  <a:srgbClr val="00B050"/>
                </a:solidFill>
              </a:rPr>
              <a:t>HSV</a:t>
            </a:r>
            <a:r>
              <a:rPr lang="zh-CN" altLang="en-US" sz="2000" dirty="0" smtClean="0">
                <a:solidFill>
                  <a:srgbClr val="00B050"/>
                </a:solidFill>
              </a:rPr>
              <a:t>各通道为一幅图像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显示各通道图像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("h", </a:t>
            </a:r>
            <a:r>
              <a:rPr lang="en-US" altLang="zh-CN" sz="2000" dirty="0" err="1">
                <a:solidFill>
                  <a:srgbClr val="0070C0"/>
                </a:solidFill>
              </a:rPr>
              <a:t>hsvs</a:t>
            </a:r>
            <a:r>
              <a:rPr lang="en-US" altLang="zh-CN" sz="2000" dirty="0">
                <a:solidFill>
                  <a:srgbClr val="0070C0"/>
                </a:solidFill>
              </a:rPr>
              <a:t>[0]);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("s", </a:t>
            </a:r>
            <a:r>
              <a:rPr lang="en-US" altLang="zh-CN" sz="2000" dirty="0" err="1">
                <a:solidFill>
                  <a:srgbClr val="0070C0"/>
                </a:solidFill>
              </a:rPr>
              <a:t>hsvs</a:t>
            </a:r>
            <a:r>
              <a:rPr lang="en-US" altLang="zh-CN" sz="2000" dirty="0">
                <a:solidFill>
                  <a:srgbClr val="0070C0"/>
                </a:solidFill>
              </a:rPr>
              <a:t>[1]);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("v", </a:t>
            </a:r>
            <a:r>
              <a:rPr lang="en-US" altLang="zh-CN" sz="2000" dirty="0" err="1">
                <a:solidFill>
                  <a:srgbClr val="0070C0"/>
                </a:solidFill>
              </a:rPr>
              <a:t>hsvs</a:t>
            </a:r>
            <a:r>
              <a:rPr lang="en-US" altLang="zh-CN" sz="2000" dirty="0">
                <a:solidFill>
                  <a:srgbClr val="0070C0"/>
                </a:solidFill>
              </a:rPr>
              <a:t>[2]);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70C0"/>
                </a:solidFill>
              </a:rPr>
              <a:t>waitKey</a:t>
            </a:r>
            <a:r>
              <a:rPr lang="en-US" altLang="zh-CN" sz="2000" dirty="0">
                <a:solidFill>
                  <a:srgbClr val="0070C0"/>
                </a:solidFill>
              </a:rPr>
              <a:t>();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</p:spTree>
    <p:extLst>
      <p:ext uri="{BB962C8B-B14F-4D97-AF65-F5344CB8AC3E}">
        <p14:creationId xmlns:p14="http://schemas.microsoft.com/office/powerpoint/2010/main" val="27710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会发现</a:t>
            </a:r>
            <a:r>
              <a:rPr lang="en-US" altLang="zh-CN" dirty="0" smtClean="0">
                <a:solidFill>
                  <a:srgbClr val="FF0000"/>
                </a:solidFill>
              </a:rPr>
              <a:t>H</a:t>
            </a:r>
            <a:r>
              <a:rPr lang="zh-CN" altLang="en-US" dirty="0" smtClean="0">
                <a:solidFill>
                  <a:srgbClr val="FF0000"/>
                </a:solidFill>
              </a:rPr>
              <a:t>通道</a:t>
            </a:r>
            <a:r>
              <a:rPr lang="zh-CN" altLang="en-US" dirty="0" smtClean="0"/>
              <a:t>对脸部的区分度最好：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51922"/>
            <a:ext cx="306228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06228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89877"/>
            <a:ext cx="306228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7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因此拟基于</a:t>
            </a:r>
            <a:r>
              <a:rPr lang="zh-CN" altLang="en-US" sz="2400" dirty="0" smtClean="0">
                <a:solidFill>
                  <a:srgbClr val="FF0000"/>
                </a:solidFill>
              </a:rPr>
              <a:t>色调直方图的反向投影</a:t>
            </a:r>
            <a:r>
              <a:rPr lang="zh-CN" altLang="en-US" sz="2400" dirty="0" smtClean="0"/>
              <a:t>来进行第二幅图像的人脸检测</a:t>
            </a:r>
            <a:endParaRPr lang="en-US" altLang="zh-CN" sz="2400" dirty="0" smtClean="0"/>
          </a:p>
          <a:p>
            <a:r>
              <a:rPr lang="zh-CN" altLang="en-US" sz="2400" dirty="0" smtClean="0"/>
              <a:t>首先利用</a:t>
            </a:r>
            <a:r>
              <a:rPr lang="en-US" altLang="zh-CN" sz="2400" dirty="0" smtClean="0">
                <a:solidFill>
                  <a:srgbClr val="0070C0"/>
                </a:solidFill>
              </a:rPr>
              <a:t>1.3.4</a:t>
            </a:r>
            <a:r>
              <a:rPr lang="zh-CN" altLang="en-US" sz="2400" dirty="0" smtClean="0"/>
              <a:t>的鼠标回调函数进行辅助来定图像中人脸的大致位置</a:t>
            </a:r>
            <a:endParaRPr lang="en-US" altLang="zh-CN" sz="2400" dirty="0"/>
          </a:p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image = cv::</a:t>
            </a:r>
            <a:r>
              <a:rPr lang="en-US" altLang="zh-CN" sz="2000" dirty="0" err="1">
                <a:solidFill>
                  <a:srgbClr val="0070C0"/>
                </a:solidFill>
              </a:rPr>
              <a:t>imread</a:t>
            </a:r>
            <a:r>
              <a:rPr lang="en-US" altLang="zh-CN" sz="2000" dirty="0">
                <a:solidFill>
                  <a:srgbClr val="0070C0"/>
                </a:solidFill>
              </a:rPr>
              <a:t>("Me1.jpg</a:t>
            </a:r>
            <a:r>
              <a:rPr lang="en-US" altLang="zh-CN" sz="2000" dirty="0" smtClean="0">
                <a:solidFill>
                  <a:srgbClr val="0070C0"/>
                </a:solidFill>
              </a:rPr>
              <a:t>");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cv::</a:t>
            </a:r>
            <a:r>
              <a:rPr lang="en-US" altLang="zh-CN" sz="2000" dirty="0" err="1">
                <a:solidFill>
                  <a:srgbClr val="FF0000"/>
                </a:solidFill>
              </a:rPr>
              <a:t>namedWindow</a:t>
            </a:r>
            <a:r>
              <a:rPr lang="en-US" altLang="zh-CN" sz="2000" dirty="0">
                <a:solidFill>
                  <a:srgbClr val="FF0000"/>
                </a:solidFill>
              </a:rPr>
              <a:t>("Me1</a:t>
            </a:r>
            <a:r>
              <a:rPr lang="en-US" altLang="zh-CN" sz="2000" dirty="0" smtClean="0">
                <a:solidFill>
                  <a:srgbClr val="FF0000"/>
                </a:solidFill>
              </a:rPr>
              <a:t>");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设置鼠标回调函数</a:t>
            </a:r>
          </a:p>
          <a:p>
            <a:pPr marL="109728" indent="0">
              <a:buNone/>
            </a:pPr>
            <a:r>
              <a:rPr lang="zh-CN" altLang="en-US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err="1">
                <a:solidFill>
                  <a:srgbClr val="0070C0"/>
                </a:solidFill>
              </a:rPr>
              <a:t>setMouseCallback</a:t>
            </a:r>
            <a:r>
              <a:rPr lang="en-US" altLang="zh-CN" sz="2000" dirty="0">
                <a:solidFill>
                  <a:srgbClr val="0070C0"/>
                </a:solidFill>
              </a:rPr>
              <a:t>("Me1", </a:t>
            </a:r>
            <a:r>
              <a:rPr lang="en-US" altLang="zh-CN" sz="2000" dirty="0" err="1">
                <a:solidFill>
                  <a:srgbClr val="0070C0"/>
                </a:solidFill>
              </a:rPr>
              <a:t>onMouse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smtClean="0">
                <a:solidFill>
                  <a:srgbClr val="0070C0"/>
                </a:solidFill>
              </a:rPr>
              <a:t>			      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reinterpret_cast</a:t>
            </a:r>
            <a:r>
              <a:rPr lang="en-US" altLang="zh-CN" sz="2000" dirty="0" smtClean="0">
                <a:solidFill>
                  <a:srgbClr val="0070C0"/>
                </a:solidFill>
              </a:rPr>
              <a:t>&lt;void</a:t>
            </a:r>
            <a:r>
              <a:rPr lang="en-US" altLang="zh-CN" sz="2000" dirty="0">
                <a:solidFill>
                  <a:srgbClr val="0070C0"/>
                </a:solidFill>
              </a:rPr>
              <a:t>*&gt;(&amp;image</a:t>
            </a:r>
            <a:r>
              <a:rPr lang="en-US" altLang="zh-CN" sz="2000" dirty="0" smtClean="0">
                <a:solidFill>
                  <a:srgbClr val="0070C0"/>
                </a:solidFill>
              </a:rPr>
              <a:t>));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("Me1", image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</a:t>
            </a:r>
            <a:r>
              <a:rPr lang="en-US" altLang="zh-CN" sz="2000" dirty="0" err="1">
                <a:solidFill>
                  <a:srgbClr val="0070C0"/>
                </a:solidFill>
              </a:rPr>
              <a:t>waitKey</a:t>
            </a:r>
            <a:r>
              <a:rPr lang="en-US" altLang="zh-CN" sz="2000" dirty="0">
                <a:solidFill>
                  <a:srgbClr val="0070C0"/>
                </a:solidFill>
              </a:rPr>
              <a:t>();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</p:spTree>
    <p:extLst>
      <p:ext uri="{BB962C8B-B14F-4D97-AF65-F5344CB8AC3E}">
        <p14:creationId xmlns:p14="http://schemas.microsoft.com/office/powerpoint/2010/main" val="194435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知道了人脸位置后，在</a:t>
            </a:r>
            <a:r>
              <a:rPr lang="zh-CN" altLang="en-US" sz="2400" dirty="0" smtClean="0">
                <a:solidFill>
                  <a:srgbClr val="FF0000"/>
                </a:solidFill>
              </a:rPr>
              <a:t>显示图像前</a:t>
            </a:r>
            <a:r>
              <a:rPr lang="zh-CN" altLang="en-US" sz="2400" dirty="0" smtClean="0"/>
              <a:t>加入</a:t>
            </a:r>
            <a:r>
              <a:rPr lang="en-US" altLang="zh-CN" sz="2400" dirty="0" smtClean="0">
                <a:solidFill>
                  <a:srgbClr val="0070C0"/>
                </a:solidFill>
              </a:rPr>
              <a:t>ROI</a:t>
            </a:r>
            <a:r>
              <a:rPr lang="zh-CN" altLang="en-US" sz="2400" dirty="0" smtClean="0"/>
              <a:t>定义的代码：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(227, 118, 110, 160</a:t>
            </a:r>
            <a:r>
              <a:rPr lang="en-US" altLang="zh-CN" sz="2000" dirty="0" smtClean="0">
                <a:solidFill>
                  <a:srgbClr val="0070C0"/>
                </a:solidFill>
              </a:rPr>
              <a:t>);  </a:t>
            </a:r>
            <a:r>
              <a:rPr lang="en-US" altLang="zh-CN" sz="2000" dirty="0" smtClean="0">
                <a:solidFill>
                  <a:srgbClr val="FF0000"/>
                </a:solidFill>
              </a:rPr>
              <a:t>// </a:t>
            </a:r>
            <a:r>
              <a:rPr lang="zh-CN" altLang="en-US" sz="2000" dirty="0" smtClean="0">
                <a:solidFill>
                  <a:srgbClr val="FF0000"/>
                </a:solidFill>
              </a:rPr>
              <a:t>参数自行指定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cv::Mat </a:t>
            </a:r>
            <a:r>
              <a:rPr lang="en-US" altLang="zh-CN" sz="2000" dirty="0" err="1">
                <a:solidFill>
                  <a:srgbClr val="0070C0"/>
                </a:solidFill>
              </a:rPr>
              <a:t>imageROI</a:t>
            </a:r>
            <a:r>
              <a:rPr lang="en-US" altLang="zh-CN" sz="2000" dirty="0">
                <a:solidFill>
                  <a:srgbClr val="0070C0"/>
                </a:solidFill>
              </a:rPr>
              <a:t> = image(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cv::rectangle(image, 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, cv::Scalar(0, 0, 255</a:t>
            </a:r>
            <a:r>
              <a:rPr lang="en-US" altLang="zh-CN" sz="2000" dirty="0" smtClean="0">
                <a:solidFill>
                  <a:srgbClr val="0070C0"/>
                </a:solidFill>
              </a:rPr>
              <a:t>));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</a:t>
            </a:r>
            <a:r>
              <a:rPr lang="zh-CN" altLang="en-US" sz="2400" dirty="0" smtClean="0"/>
              <a:t>即可显示出带有</a:t>
            </a:r>
            <a:r>
              <a:rPr lang="en-US" altLang="zh-CN" sz="2400" dirty="0" smtClean="0">
                <a:solidFill>
                  <a:srgbClr val="FF0000"/>
                </a:solidFill>
              </a:rPr>
              <a:t>ROI</a:t>
            </a:r>
            <a:r>
              <a:rPr lang="zh-CN" altLang="en-US" sz="2400" dirty="0" smtClean="0"/>
              <a:t>框的原图</a:t>
            </a:r>
            <a:endParaRPr lang="en-US" altLang="zh-CN" sz="2400" dirty="0" smtClean="0"/>
          </a:p>
          <a:p>
            <a:pPr marL="109728" indent="0">
              <a:buNone/>
            </a:pP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82" y="3501008"/>
            <a:ext cx="3960440" cy="315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9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ColorHistogram</a:t>
            </a:r>
            <a:r>
              <a:rPr lang="zh-CN" altLang="en-US" sz="2400" dirty="0" smtClean="0"/>
              <a:t>类中增加一个简便的方法，来获得</a:t>
            </a:r>
            <a:r>
              <a:rPr lang="zh-CN" altLang="en-US" sz="2400" dirty="0" smtClean="0">
                <a:solidFill>
                  <a:srgbClr val="FF0000"/>
                </a:solidFill>
              </a:rPr>
              <a:t>色调直方图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200" dirty="0" smtClean="0"/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计算一维色调直方图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带掩码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	// BGR</a:t>
            </a:r>
            <a:r>
              <a:rPr lang="zh-CN" altLang="en-US" sz="2000" dirty="0">
                <a:solidFill>
                  <a:srgbClr val="00B050"/>
                </a:solidFill>
              </a:rPr>
              <a:t>的原图转换成</a:t>
            </a:r>
            <a:r>
              <a:rPr lang="en-US" altLang="zh-CN" sz="2000" dirty="0">
                <a:solidFill>
                  <a:srgbClr val="00B050"/>
                </a:solidFill>
              </a:rPr>
              <a:t>HSV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	// </a:t>
            </a:r>
            <a:r>
              <a:rPr lang="zh-CN" altLang="en-US" sz="2000" dirty="0">
                <a:solidFill>
                  <a:srgbClr val="00B050"/>
                </a:solidFill>
              </a:rPr>
              <a:t>忽略低饱和度的像素</a:t>
            </a:r>
          </a:p>
          <a:p>
            <a:pPr marL="109728" indent="0">
              <a:buNone/>
            </a:pPr>
            <a:r>
              <a:rPr lang="zh-CN" altLang="en-US" sz="2000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cv::Mat </a:t>
            </a:r>
            <a:r>
              <a:rPr lang="en-US" altLang="zh-CN" sz="2000" dirty="0" err="1">
                <a:solidFill>
                  <a:srgbClr val="FF0000"/>
                </a:solidFill>
              </a:rPr>
              <a:t>getHueHistogram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0070C0"/>
                </a:solidFill>
              </a:rPr>
              <a:t>const</a:t>
            </a:r>
            <a:r>
              <a:rPr lang="en-US" altLang="zh-CN" sz="2000" dirty="0">
                <a:solidFill>
                  <a:srgbClr val="0070C0"/>
                </a:solidFill>
              </a:rPr>
              <a:t> cv::Mat &amp;image,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</a:t>
            </a:r>
            <a:r>
              <a:rPr lang="en-US" altLang="zh-CN" sz="2000" dirty="0" err="1">
                <a:solidFill>
                  <a:srgbClr val="0070C0"/>
                </a:solidFill>
              </a:rPr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minSaturation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= 0) {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cv::Mat </a:t>
            </a:r>
            <a:r>
              <a:rPr lang="en-US" altLang="zh-CN" sz="2000" dirty="0" err="1">
                <a:solidFill>
                  <a:srgbClr val="0070C0"/>
                </a:solidFill>
              </a:rPr>
              <a:t>hist</a:t>
            </a:r>
            <a:r>
              <a:rPr lang="en-US" altLang="zh-CN" sz="2000" dirty="0" smtClean="0">
                <a:solidFill>
                  <a:srgbClr val="0070C0"/>
                </a:solidFill>
              </a:rPr>
              <a:t>;</a:t>
            </a:r>
            <a:endParaRPr lang="en-US" altLang="zh-CN" sz="2000" dirty="0"/>
          </a:p>
          <a:p>
            <a:pPr marL="109728" indent="0">
              <a:buNone/>
            </a:pPr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转换成</a:t>
            </a:r>
            <a:r>
              <a:rPr lang="en-US" altLang="zh-CN" sz="2000" dirty="0">
                <a:solidFill>
                  <a:srgbClr val="00B050"/>
                </a:solidFill>
              </a:rPr>
              <a:t>HSV</a:t>
            </a:r>
            <a:r>
              <a:rPr lang="zh-CN" altLang="en-US" sz="2000" dirty="0">
                <a:solidFill>
                  <a:srgbClr val="00B050"/>
                </a:solidFill>
              </a:rPr>
              <a:t>色彩空间</a:t>
            </a:r>
          </a:p>
          <a:p>
            <a:pPr marL="109728" indent="0">
              <a:buNone/>
            </a:pPr>
            <a:r>
              <a:rPr lang="zh-CN" altLang="en-US" sz="2000" dirty="0"/>
              <a:t>		</a:t>
            </a:r>
            <a:r>
              <a:rPr lang="en-US" altLang="zh-CN" sz="2000" dirty="0">
                <a:solidFill>
                  <a:srgbClr val="0070C0"/>
                </a:solidFill>
              </a:rPr>
              <a:t>cv::Mat 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cv::</a:t>
            </a:r>
            <a:r>
              <a:rPr lang="en-US" altLang="zh-CN" sz="2000" dirty="0" err="1">
                <a:solidFill>
                  <a:srgbClr val="FF0000"/>
                </a:solidFill>
              </a:rPr>
              <a:t>cvtColor</a:t>
            </a:r>
            <a:r>
              <a:rPr lang="en-US" altLang="zh-CN" sz="2000" dirty="0">
                <a:solidFill>
                  <a:srgbClr val="0070C0"/>
                </a:solidFill>
              </a:rPr>
              <a:t>(image, 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, CV_BGR2HSV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	cv</a:t>
            </a:r>
            <a:r>
              <a:rPr lang="en-US" altLang="zh-CN" sz="2000" dirty="0">
                <a:solidFill>
                  <a:srgbClr val="0070C0"/>
                </a:solidFill>
              </a:rPr>
              <a:t>::Mat mask; 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掩码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可用可不用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</p:spTree>
    <p:extLst>
      <p:ext uri="{BB962C8B-B14F-4D97-AF65-F5344CB8AC3E}">
        <p14:creationId xmlns:p14="http://schemas.microsoft.com/office/powerpoint/2010/main" val="312531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E906-5EAF-4051-9AD1-143776C5E43B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0728"/>
            <a:ext cx="8229600" cy="4862165"/>
          </a:xfrm>
        </p:spPr>
        <p:txBody>
          <a:bodyPr/>
          <a:lstStyle/>
          <a:p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直方图</a:t>
            </a:r>
            <a:r>
              <a:rPr lang="zh-CN" altLang="en-US" sz="2400" b="1" dirty="0" smtClean="0">
                <a:ea typeface="楷体_GB2312" pitchFamily="49" charset="-122"/>
              </a:rPr>
              <a:t>是一种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频率分布图</a:t>
            </a:r>
            <a:r>
              <a:rPr lang="zh-CN" altLang="en-US" sz="2400" b="1" dirty="0" smtClean="0">
                <a:ea typeface="楷体_GB2312" pitchFamily="49" charset="-122"/>
              </a:rPr>
              <a:t>，它描述了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不同强度值在图像中出现的频率</a:t>
            </a:r>
            <a:endParaRPr lang="en-US" altLang="zh-CN" sz="2400" b="1" dirty="0" smtClean="0">
              <a:solidFill>
                <a:srgbClr val="FF0000"/>
              </a:solidFill>
              <a:ea typeface="楷体_GB2312" pitchFamily="49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一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幅图像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的灰度值范围为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u,v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∈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[0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-1]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，它的直方图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中正好包含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个条目（对于一幅典型的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8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位灰度图像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=2</a:t>
            </a:r>
            <a:r>
              <a:rPr lang="en-US" altLang="zh-CN" sz="24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8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=256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），每一个单独的条目被定义为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/>
            </a:r>
            <a:b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)=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中具有灰度值</a:t>
            </a:r>
            <a:r>
              <a:rPr lang="en-US" altLang="zh-CN" sz="24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的像素点总数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，其中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&lt;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/>
            </a:r>
            <a:b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正式描述为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050" name="Picture 2" descr="H:\教学\数字图像处理\2015\教材资源\BurgerBurge-En1-clips\chap04\p038-eqn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29000"/>
            <a:ext cx="4165846" cy="5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教学\数字图像处理\2015\教材资源\BurgerBurge-En1-clips\chap04\p038-fig4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96" y="4077072"/>
            <a:ext cx="5524100" cy="21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32798" y="626867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一幅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位灰度图像及其直方图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208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 fontScale="55000" lnSpcReduction="20000"/>
          </a:bodyPr>
          <a:lstStyle/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if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minSaturation</a:t>
            </a:r>
            <a:r>
              <a:rPr lang="en-US" altLang="zh-CN" dirty="0">
                <a:solidFill>
                  <a:srgbClr val="0070C0"/>
                </a:solidFill>
              </a:rPr>
              <a:t> &gt; 0)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把</a:t>
            </a:r>
            <a:r>
              <a:rPr lang="en-US" altLang="zh-CN" dirty="0">
                <a:solidFill>
                  <a:srgbClr val="00B050"/>
                </a:solidFill>
              </a:rPr>
              <a:t>3</a:t>
            </a:r>
            <a:r>
              <a:rPr lang="zh-CN" altLang="en-US" dirty="0">
                <a:solidFill>
                  <a:srgbClr val="00B050"/>
                </a:solidFill>
              </a:rPr>
              <a:t>个通道分割进</a:t>
            </a:r>
            <a:r>
              <a:rPr lang="en-US" altLang="zh-CN" dirty="0">
                <a:solidFill>
                  <a:srgbClr val="00B050"/>
                </a:solidFill>
              </a:rPr>
              <a:t>3</a:t>
            </a:r>
            <a:r>
              <a:rPr lang="zh-CN" altLang="en-US" dirty="0">
                <a:solidFill>
                  <a:srgbClr val="00B050"/>
                </a:solidFill>
              </a:rPr>
              <a:t>个图像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err="1" smtClean="0">
                <a:solidFill>
                  <a:srgbClr val="0070C0"/>
                </a:solidFill>
              </a:rPr>
              <a:t>std</a:t>
            </a:r>
            <a:r>
              <a:rPr lang="en-US" altLang="zh-CN" dirty="0">
                <a:solidFill>
                  <a:srgbClr val="0070C0"/>
                </a:solidFill>
              </a:rPr>
              <a:t>::vector&lt;cv::Mat&gt; v;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>
                <a:solidFill>
                  <a:srgbClr val="FF0000"/>
                </a:solidFill>
              </a:rPr>
              <a:t>split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hsv</a:t>
            </a:r>
            <a:r>
              <a:rPr lang="en-US" altLang="zh-CN" dirty="0">
                <a:solidFill>
                  <a:srgbClr val="0070C0"/>
                </a:solidFill>
              </a:rPr>
              <a:t>, v</a:t>
            </a:r>
            <a:r>
              <a:rPr lang="en-US" altLang="zh-CN" dirty="0" smtClean="0">
                <a:solidFill>
                  <a:srgbClr val="0070C0"/>
                </a:solidFill>
              </a:rPr>
              <a:t>);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构造</a:t>
            </a:r>
            <a:r>
              <a:rPr lang="en-US" altLang="zh-CN" dirty="0">
                <a:solidFill>
                  <a:srgbClr val="00B050"/>
                </a:solidFill>
              </a:rPr>
              <a:t>mask,</a:t>
            </a:r>
            <a:r>
              <a:rPr lang="zh-CN" altLang="en-US" dirty="0">
                <a:solidFill>
                  <a:srgbClr val="00B050"/>
                </a:solidFill>
              </a:rPr>
              <a:t>屏蔽低饱和度的像素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>
                <a:solidFill>
                  <a:srgbClr val="FF0000"/>
                </a:solidFill>
              </a:rPr>
              <a:t>threshold</a:t>
            </a:r>
            <a:r>
              <a:rPr lang="en-US" altLang="zh-CN" dirty="0">
                <a:solidFill>
                  <a:srgbClr val="0070C0"/>
                </a:solidFill>
              </a:rPr>
              <a:t>(v[1], mask, </a:t>
            </a:r>
            <a:r>
              <a:rPr lang="en-US" altLang="zh-CN" dirty="0" err="1">
                <a:solidFill>
                  <a:srgbClr val="0070C0"/>
                </a:solidFill>
              </a:rPr>
              <a:t>minSaturation</a:t>
            </a:r>
            <a:r>
              <a:rPr lang="en-US" altLang="zh-CN" dirty="0">
                <a:solidFill>
                  <a:srgbClr val="0070C0"/>
                </a:solidFill>
              </a:rPr>
              <a:t>, 255, cv::THRESH_BINARY);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}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准备一维色调直方图的参数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B05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范围为</a:t>
            </a:r>
            <a:r>
              <a:rPr lang="en-US" altLang="zh-CN" dirty="0">
                <a:solidFill>
                  <a:srgbClr val="00B050"/>
                </a:solidFill>
              </a:rPr>
              <a:t>0~180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 smtClean="0">
                <a:solidFill>
                  <a:srgbClr val="FF0000"/>
                </a:solidFill>
              </a:rPr>
              <a:t>hranges</a:t>
            </a:r>
            <a:r>
              <a:rPr lang="en-US" altLang="zh-CN" dirty="0" smtClean="0">
                <a:solidFill>
                  <a:srgbClr val="FF0000"/>
                </a:solidFill>
              </a:rPr>
              <a:t>[0</a:t>
            </a:r>
            <a:r>
              <a:rPr lang="en-US" altLang="zh-CN" dirty="0">
                <a:solidFill>
                  <a:srgbClr val="FF0000"/>
                </a:solidFill>
              </a:rPr>
              <a:t>] = 0.0;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dirty="0" err="1" smtClean="0">
                <a:solidFill>
                  <a:srgbClr val="FF0000"/>
                </a:solidFill>
              </a:rPr>
              <a:t>hranges</a:t>
            </a:r>
            <a:r>
              <a:rPr lang="en-US" altLang="zh-CN" dirty="0" smtClean="0">
                <a:solidFill>
                  <a:srgbClr val="FF0000"/>
                </a:solidFill>
              </a:rPr>
              <a:t>[1</a:t>
            </a:r>
            <a:r>
              <a:rPr lang="en-US" altLang="zh-CN" dirty="0">
                <a:solidFill>
                  <a:srgbClr val="FF0000"/>
                </a:solidFill>
              </a:rPr>
              <a:t>] = 180.0;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channels[0</a:t>
            </a:r>
            <a:r>
              <a:rPr lang="en-US" altLang="zh-CN" dirty="0">
                <a:solidFill>
                  <a:srgbClr val="0070C0"/>
                </a:solidFill>
              </a:rPr>
              <a:t>] = 0;  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色调</a:t>
            </a:r>
            <a:r>
              <a:rPr lang="zh-CN" altLang="en-US" dirty="0" smtClean="0">
                <a:solidFill>
                  <a:srgbClr val="00B050"/>
                </a:solidFill>
              </a:rPr>
              <a:t>通道</a:t>
            </a:r>
            <a:endParaRPr lang="zh-CN" altLang="en-US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计算直方图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 err="1">
                <a:solidFill>
                  <a:srgbClr val="FF0000"/>
                </a:solidFill>
              </a:rPr>
              <a:t>calcHist</a:t>
            </a:r>
            <a:r>
              <a:rPr lang="en-US" altLang="zh-CN" dirty="0">
                <a:solidFill>
                  <a:srgbClr val="0070C0"/>
                </a:solidFill>
              </a:rPr>
              <a:t>(&amp;</a:t>
            </a:r>
            <a:r>
              <a:rPr lang="en-US" altLang="zh-CN" dirty="0" err="1">
                <a:solidFill>
                  <a:srgbClr val="0070C0"/>
                </a:solidFill>
              </a:rPr>
              <a:t>hsv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1</a:t>
            </a:r>
            <a:r>
              <a:rPr lang="en-US" altLang="zh-CN" dirty="0">
                <a:solidFill>
                  <a:srgbClr val="0070C0"/>
                </a:solidFill>
              </a:rPr>
              <a:t>,	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仅为一个图像的直方图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channels</a:t>
            </a:r>
            <a:r>
              <a:rPr lang="en-US" altLang="zh-CN" dirty="0">
                <a:solidFill>
                  <a:srgbClr val="0070C0"/>
                </a:solidFill>
              </a:rPr>
              <a:t>,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使用的通道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mask</a:t>
            </a:r>
            <a:r>
              <a:rPr lang="en-US" altLang="zh-CN" dirty="0">
                <a:solidFill>
                  <a:srgbClr val="0070C0"/>
                </a:solidFill>
              </a:rPr>
              <a:t>,	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使用的掩码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err="1" smtClean="0">
                <a:solidFill>
                  <a:srgbClr val="0070C0"/>
                </a:solidFill>
              </a:rPr>
              <a:t>hist</a:t>
            </a:r>
            <a:r>
              <a:rPr lang="en-US" altLang="zh-CN" dirty="0">
                <a:solidFill>
                  <a:srgbClr val="0070C0"/>
                </a:solidFill>
              </a:rPr>
              <a:t>,	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得到的直方图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1</a:t>
            </a:r>
            <a:r>
              <a:rPr lang="en-US" altLang="zh-CN" dirty="0">
                <a:solidFill>
                  <a:srgbClr val="0070C0"/>
                </a:solidFill>
              </a:rPr>
              <a:t>,	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这是一维直方图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dirty="0">
                <a:solidFill>
                  <a:srgbClr val="0070C0"/>
                </a:solidFill>
              </a:rPr>
              <a:t>,	</a:t>
            </a:r>
            <a:r>
              <a:rPr lang="en-US" altLang="zh-CN" dirty="0" smtClean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条目数量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</a:rPr>
              <a:t>ranges</a:t>
            </a:r>
            <a:r>
              <a:rPr lang="en-US" altLang="zh-CN" dirty="0">
                <a:solidFill>
                  <a:srgbClr val="0070C0"/>
                </a:solidFill>
              </a:rPr>
              <a:t>		</a:t>
            </a: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zh-CN" altLang="en-US" dirty="0">
                <a:solidFill>
                  <a:srgbClr val="00B050"/>
                </a:solidFill>
              </a:rPr>
              <a:t>像素值的范围</a:t>
            </a:r>
          </a:p>
          <a:p>
            <a:pPr marL="109728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);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return </a:t>
            </a:r>
            <a:r>
              <a:rPr lang="en-US" altLang="zh-CN" dirty="0" err="1">
                <a:solidFill>
                  <a:srgbClr val="0070C0"/>
                </a:solidFill>
              </a:rPr>
              <a:t>hist</a:t>
            </a:r>
            <a:r>
              <a:rPr lang="en-US" altLang="zh-CN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1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得到</a:t>
            </a:r>
            <a:r>
              <a:rPr lang="zh-CN" altLang="en-US" sz="2400" dirty="0">
                <a:solidFill>
                  <a:srgbClr val="FF0000"/>
                </a:solidFill>
              </a:rPr>
              <a:t>色调</a:t>
            </a:r>
            <a:r>
              <a:rPr lang="zh-CN" altLang="en-US" sz="2400" dirty="0" smtClean="0">
                <a:solidFill>
                  <a:srgbClr val="FF0000"/>
                </a:solidFill>
              </a:rPr>
              <a:t>直方图</a:t>
            </a:r>
            <a:r>
              <a:rPr lang="zh-CN" altLang="en-US" sz="2400" dirty="0" smtClean="0"/>
              <a:t>，并设置其为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ContentFinder</a:t>
            </a:r>
            <a:r>
              <a:rPr lang="zh-CN" altLang="en-US" sz="2400" dirty="0" smtClean="0"/>
              <a:t>类所使用的直方图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minSat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= 65;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最小饱和度</a:t>
            </a:r>
          </a:p>
          <a:p>
            <a:pPr marL="109728" indent="0">
              <a:buNone/>
            </a:pPr>
            <a:r>
              <a:rPr lang="zh-CN" altLang="en-US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ColorHistogram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hc</a:t>
            </a:r>
            <a:r>
              <a:rPr lang="en-US" altLang="zh-CN" sz="2000" dirty="0" smtClean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cv::Mat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colorhist</a:t>
            </a:r>
            <a:r>
              <a:rPr lang="en-US" altLang="zh-CN" sz="2000" dirty="0" smtClean="0">
                <a:solidFill>
                  <a:srgbClr val="0070C0"/>
                </a:solidFill>
              </a:rPr>
              <a:t> =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hc.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getHueHistogram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imageROI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minSat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ContentFinder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finder;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finder.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setHistogram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colorhist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r>
              <a:rPr lang="zh-CN" altLang="en-US" sz="2400" dirty="0" smtClean="0"/>
              <a:t>打开</a:t>
            </a:r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幅</a:t>
            </a:r>
            <a:r>
              <a:rPr lang="zh-CN" altLang="en-US" sz="2400" dirty="0" smtClean="0">
                <a:solidFill>
                  <a:srgbClr val="FF0000"/>
                </a:solidFill>
              </a:rPr>
              <a:t>图像</a:t>
            </a:r>
            <a:r>
              <a:rPr lang="zh-CN" altLang="en-US" sz="2400" dirty="0" smtClean="0"/>
              <a:t>，将其转换到</a:t>
            </a:r>
            <a:r>
              <a:rPr lang="en-US" altLang="zh-CN" sz="2400" dirty="0" smtClean="0">
                <a:solidFill>
                  <a:srgbClr val="FF0000"/>
                </a:solidFill>
              </a:rPr>
              <a:t>HSV</a:t>
            </a:r>
            <a:r>
              <a:rPr lang="zh-CN" altLang="en-US" sz="2400" dirty="0">
                <a:solidFill>
                  <a:srgbClr val="FF0000"/>
                </a:solidFill>
              </a:rPr>
              <a:t>色彩</a:t>
            </a:r>
            <a:r>
              <a:rPr lang="zh-CN" altLang="en-US" sz="2400" dirty="0" smtClean="0">
                <a:solidFill>
                  <a:srgbClr val="FF0000"/>
                </a:solidFill>
              </a:rPr>
              <a:t>空间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image </a:t>
            </a:r>
            <a:r>
              <a:rPr lang="en-US" altLang="zh-CN" sz="2000" dirty="0">
                <a:solidFill>
                  <a:srgbClr val="0070C0"/>
                </a:solidFill>
              </a:rPr>
              <a:t>= cv::</a:t>
            </a:r>
            <a:r>
              <a:rPr lang="en-US" altLang="zh-CN" sz="2000" dirty="0" err="1">
                <a:solidFill>
                  <a:srgbClr val="0070C0"/>
                </a:solidFill>
              </a:rPr>
              <a:t>imread</a:t>
            </a:r>
            <a:r>
              <a:rPr lang="en-US" altLang="zh-CN" sz="2000" dirty="0">
                <a:solidFill>
                  <a:srgbClr val="0070C0"/>
                </a:solidFill>
              </a:rPr>
              <a:t>("Me2.jpg</a:t>
            </a:r>
            <a:r>
              <a:rPr lang="en-US" altLang="zh-CN" sz="2000" dirty="0" smtClean="0">
                <a:solidFill>
                  <a:srgbClr val="0070C0"/>
                </a:solidFill>
              </a:rPr>
              <a:t>");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cv</a:t>
            </a:r>
            <a:r>
              <a:rPr lang="en-US" altLang="zh-CN" sz="2000" dirty="0">
                <a:solidFill>
                  <a:srgbClr val="0070C0"/>
                </a:solidFill>
              </a:rPr>
              <a:t>::Mat 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FF0000"/>
                </a:solidFill>
              </a:rPr>
              <a:t>cvtColor</a:t>
            </a:r>
            <a:r>
              <a:rPr lang="en-US" altLang="zh-CN" sz="2000" dirty="0">
                <a:solidFill>
                  <a:srgbClr val="0070C0"/>
                </a:solidFill>
              </a:rPr>
              <a:t>(image, 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, CV_BGR2HSV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r>
              <a:rPr lang="zh-CN" altLang="en-US" sz="2400" dirty="0"/>
              <a:t>得到</a:t>
            </a:r>
            <a:r>
              <a:rPr lang="zh-CN" altLang="en-US" sz="2400" dirty="0">
                <a:solidFill>
                  <a:srgbClr val="FF0000"/>
                </a:solidFill>
              </a:rPr>
              <a:t>色调直方图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反向</a:t>
            </a:r>
            <a:r>
              <a:rPr lang="zh-CN" altLang="en-US" sz="2400" dirty="0" smtClean="0">
                <a:solidFill>
                  <a:srgbClr val="FF0000"/>
                </a:solidFill>
              </a:rPr>
              <a:t>投影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</a:rPr>
              <a:t>[1] </a:t>
            </a:r>
            <a:r>
              <a:rPr lang="en-US" altLang="zh-CN" sz="2000" dirty="0">
                <a:solidFill>
                  <a:srgbClr val="0070C0"/>
                </a:solidFill>
              </a:rPr>
              <a:t>= { 0 };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finder.setThreshold</a:t>
            </a:r>
            <a:r>
              <a:rPr lang="en-US" altLang="zh-CN" sz="2000" dirty="0">
                <a:solidFill>
                  <a:srgbClr val="FF0000"/>
                </a:solidFill>
              </a:rPr>
              <a:t>(-1.0f</a:t>
            </a:r>
            <a:r>
              <a:rPr lang="en-US" altLang="zh-CN" sz="2000" dirty="0">
                <a:solidFill>
                  <a:srgbClr val="0070C0"/>
                </a:solidFill>
              </a:rPr>
              <a:t>);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不做阈值化</a:t>
            </a:r>
          </a:p>
          <a:p>
            <a:pPr marL="109728" indent="0">
              <a:buNone/>
            </a:pPr>
            <a:r>
              <a:rPr lang="zh-CN" altLang="en-US" sz="2000" dirty="0" smtClean="0">
                <a:solidFill>
                  <a:srgbClr val="0070C0"/>
                </a:solidFill>
              </a:rPr>
              <a:t>  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::Mat result = </a:t>
            </a:r>
            <a:r>
              <a:rPr lang="en-US" altLang="zh-CN" sz="2000" dirty="0" err="1">
                <a:solidFill>
                  <a:srgbClr val="0070C0"/>
                </a:solidFill>
              </a:rPr>
              <a:t>finder.</a:t>
            </a:r>
            <a:r>
              <a:rPr lang="en-US" altLang="zh-CN" sz="2000" dirty="0" err="1">
                <a:solidFill>
                  <a:srgbClr val="FF0000"/>
                </a:solidFill>
              </a:rPr>
              <a:t>find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0070C0"/>
                </a:solidFill>
              </a:rPr>
              <a:t>hsv</a:t>
            </a:r>
            <a:r>
              <a:rPr lang="en-US" altLang="zh-CN" sz="2000" dirty="0">
                <a:solidFill>
                  <a:srgbClr val="0070C0"/>
                </a:solidFill>
              </a:rPr>
              <a:t>, 0.0f, 180.0f, </a:t>
            </a:r>
            <a:r>
              <a:rPr lang="en-US" altLang="zh-CN" sz="2000" dirty="0" err="1">
                <a:solidFill>
                  <a:srgbClr val="0070C0"/>
                </a:solidFill>
              </a:rPr>
              <a:t>ch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0070C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("result", result);</a:t>
            </a:r>
          </a:p>
          <a:p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0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83264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用</a:t>
            </a:r>
            <a:r>
              <a:rPr lang="zh-CN" altLang="en-US" sz="2400" dirty="0">
                <a:solidFill>
                  <a:srgbClr val="FF0000"/>
                </a:solidFill>
              </a:rPr>
              <a:t>均值平移法</a:t>
            </a:r>
            <a:r>
              <a:rPr lang="zh-CN" altLang="en-US" sz="2400" dirty="0" smtClean="0"/>
              <a:t>搜索人脸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需要包含</a:t>
            </a:r>
            <a:r>
              <a:rPr lang="en-US" altLang="zh-CN" sz="2400" dirty="0" smtClean="0">
                <a:solidFill>
                  <a:srgbClr val="0000FF"/>
                </a:solidFill>
              </a:rPr>
              <a:t>opencv2\video \tracking.hpp</a:t>
            </a:r>
            <a:r>
              <a:rPr lang="zh-CN" altLang="en-US" sz="2400" dirty="0" smtClean="0"/>
              <a:t>，以及使用</a:t>
            </a:r>
            <a:r>
              <a:rPr lang="en-US" altLang="zh-CN" sz="2400" dirty="0" smtClean="0">
                <a:solidFill>
                  <a:srgbClr val="FF0000"/>
                </a:solidFill>
              </a:rPr>
              <a:t>video</a:t>
            </a:r>
            <a:r>
              <a:rPr lang="zh-CN" altLang="en-US" sz="2400" dirty="0" smtClean="0">
                <a:solidFill>
                  <a:srgbClr val="FF0000"/>
                </a:solidFill>
              </a:rPr>
              <a:t>模块</a:t>
            </a:r>
            <a:r>
              <a:rPr lang="zh-CN" altLang="en-US" sz="2400" dirty="0" smtClean="0"/>
              <a:t>的库文件</a:t>
            </a:r>
            <a:r>
              <a:rPr lang="en-US" altLang="zh-CN" sz="2400" dirty="0" smtClean="0"/>
              <a:t>)</a:t>
            </a:r>
          </a:p>
          <a:p>
            <a:pPr marL="109728" indent="0">
              <a:buNone/>
            </a:pPr>
            <a:r>
              <a:rPr lang="en-US" altLang="zh-CN" sz="2000" dirty="0" smtClean="0"/>
              <a:t>  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FF0000"/>
                </a:solidFill>
              </a:rPr>
              <a:t>TermCriteria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criteria</a:t>
            </a:r>
            <a:r>
              <a:rPr lang="en-US" altLang="zh-CN" sz="2000" dirty="0" smtClean="0">
                <a:solidFill>
                  <a:srgbClr val="0070C0"/>
                </a:solidFill>
              </a:rPr>
              <a:t>(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算法终止条件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0000FF"/>
                </a:solidFill>
              </a:rPr>
              <a:t>TermCriteria</a:t>
            </a:r>
            <a:r>
              <a:rPr lang="en-US" altLang="zh-CN" sz="2000" dirty="0">
                <a:solidFill>
                  <a:srgbClr val="0000FF"/>
                </a:solidFill>
              </a:rPr>
              <a:t>::MAX_ITER</a:t>
            </a:r>
            <a:r>
              <a:rPr lang="en-US" altLang="zh-CN" sz="2000" dirty="0" smtClean="0">
                <a:solidFill>
                  <a:srgbClr val="0070C0"/>
                </a:solidFill>
              </a:rPr>
              <a:t>,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达到最大迭代次数后停止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10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smtClean="0">
                <a:solidFill>
                  <a:srgbClr val="0070C0"/>
                </a:solidFill>
              </a:rPr>
              <a:t>			      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最大迭代次数为</a:t>
            </a:r>
            <a:r>
              <a:rPr lang="en-US" altLang="zh-CN" sz="2000" dirty="0" smtClean="0">
                <a:solidFill>
                  <a:srgbClr val="00B050"/>
                </a:solidFill>
              </a:rPr>
              <a:t>10</a:t>
            </a:r>
            <a:r>
              <a:rPr lang="zh-CN" altLang="en-US" sz="2000" dirty="0" smtClean="0">
                <a:solidFill>
                  <a:srgbClr val="00B050"/>
                </a:solidFill>
              </a:rPr>
              <a:t>次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0.01);			      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检测精度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FF0000"/>
                </a:solidFill>
              </a:rPr>
              <a:t>meanShift</a:t>
            </a:r>
            <a:r>
              <a:rPr lang="en-US" altLang="zh-CN" sz="2000" dirty="0">
                <a:solidFill>
                  <a:srgbClr val="0070C0"/>
                </a:solidFill>
              </a:rPr>
              <a:t>(result, </a:t>
            </a: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检测用的反向投影直方图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	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smtClean="0">
                <a:solidFill>
                  <a:srgbClr val="0070C0"/>
                </a:solidFill>
              </a:rPr>
              <a:t>	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检测结果矩形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	  criteria);	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zh-CN" altLang="en-US" sz="2000" dirty="0" smtClean="0">
                <a:solidFill>
                  <a:srgbClr val="00B050"/>
                </a:solidFill>
              </a:rPr>
              <a:t>算法</a:t>
            </a:r>
            <a:r>
              <a:rPr lang="zh-CN" altLang="en-US" sz="2000" dirty="0">
                <a:solidFill>
                  <a:srgbClr val="00B050"/>
                </a:solidFill>
              </a:rPr>
              <a:t>终止</a:t>
            </a:r>
            <a:r>
              <a:rPr lang="zh-CN" altLang="en-US" sz="2000" dirty="0" smtClean="0">
                <a:solidFill>
                  <a:srgbClr val="00B050"/>
                </a:solidFill>
              </a:rPr>
              <a:t>条件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</a:rPr>
              <a:t>显示</a:t>
            </a:r>
            <a:r>
              <a:rPr lang="zh-CN" altLang="en-US" sz="2400" dirty="0">
                <a:solidFill>
                  <a:srgbClr val="002060"/>
                </a:solidFill>
              </a:rPr>
              <a:t>检测矩形</a:t>
            </a:r>
            <a:endParaRPr lang="en-US" altLang="zh-CN" sz="2400" dirty="0" smtClean="0">
              <a:solidFill>
                <a:srgbClr val="002060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/>
              <a:t>   </a:t>
            </a:r>
            <a:r>
              <a:rPr lang="en-US" altLang="zh-CN" sz="2000" dirty="0" smtClean="0">
                <a:solidFill>
                  <a:srgbClr val="0070C0"/>
                </a:solidFill>
              </a:rPr>
              <a:t>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>
                <a:solidFill>
                  <a:srgbClr val="FF0000"/>
                </a:solidFill>
              </a:rPr>
              <a:t>rectangle</a:t>
            </a:r>
            <a:r>
              <a:rPr lang="en-US" altLang="zh-CN" sz="2000" dirty="0">
                <a:solidFill>
                  <a:srgbClr val="0070C0"/>
                </a:solidFill>
              </a:rPr>
              <a:t>(image, </a:t>
            </a:r>
            <a:r>
              <a:rPr lang="en-US" altLang="zh-CN" sz="2000" dirty="0" err="1">
                <a:solidFill>
                  <a:srgbClr val="0070C0"/>
                </a:solidFill>
              </a:rPr>
              <a:t>rect</a:t>
            </a:r>
            <a:r>
              <a:rPr lang="en-US" altLang="zh-CN" sz="2000" dirty="0">
                <a:solidFill>
                  <a:srgbClr val="0070C0"/>
                </a:solidFill>
              </a:rPr>
              <a:t>, cv::Scalar(0, 0, 255));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cv</a:t>
            </a:r>
            <a:r>
              <a:rPr lang="en-US" altLang="zh-CN" sz="2000" dirty="0">
                <a:solidFill>
                  <a:srgbClr val="0070C0"/>
                </a:solidFill>
              </a:rPr>
              <a:t>::</a:t>
            </a:r>
            <a:r>
              <a:rPr lang="en-US" altLang="zh-CN" sz="2000" dirty="0" err="1">
                <a:solidFill>
                  <a:srgbClr val="FF0000"/>
                </a:solidFill>
              </a:rPr>
              <a:t>imshow</a:t>
            </a:r>
            <a:r>
              <a:rPr lang="en-US" altLang="zh-CN" sz="2000" dirty="0">
                <a:solidFill>
                  <a:srgbClr val="0070C0"/>
                </a:solidFill>
              </a:rPr>
              <a:t>("Me2", image);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检测结果</a:t>
            </a:r>
            <a:endParaRPr lang="en-US" altLang="zh-CN" dirty="0" smtClean="0"/>
          </a:p>
          <a:p>
            <a:pPr marL="109728" indent="0">
              <a:buNone/>
            </a:pP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4790479" cy="382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17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说明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低饱和度颜色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色调分量</a:t>
            </a:r>
            <a:r>
              <a:rPr lang="zh-CN" altLang="en-US" dirty="0" smtClean="0"/>
              <a:t>是不可靠的</a:t>
            </a:r>
            <a:r>
              <a:rPr lang="en-US" altLang="zh-CN" dirty="0" smtClean="0"/>
              <a:t>(</a:t>
            </a:r>
            <a:r>
              <a:rPr lang="zh-CN" altLang="en-US" dirty="0" smtClean="0"/>
              <a:t>低饱和度颜色的</a:t>
            </a:r>
            <a:r>
              <a:rPr lang="en-US" altLang="zh-CN" dirty="0" smtClean="0"/>
              <a:t>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分量几乎相等，难以准确地判定其色调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，因此在</a:t>
            </a:r>
            <a:r>
              <a:rPr lang="zh-CN" altLang="en-US" dirty="0" smtClean="0">
                <a:solidFill>
                  <a:srgbClr val="0000FF"/>
                </a:solidFill>
              </a:rPr>
              <a:t>计算直方图</a:t>
            </a:r>
            <a:r>
              <a:rPr lang="zh-CN" altLang="en-US" dirty="0" smtClean="0"/>
              <a:t>时不考虑此类像素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Meanshift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r>
              <a:rPr lang="zh-CN" altLang="en-US" dirty="0" smtClean="0"/>
              <a:t>有两类</a:t>
            </a:r>
            <a:r>
              <a:rPr lang="zh-CN" altLang="en-US" dirty="0" smtClean="0">
                <a:solidFill>
                  <a:srgbClr val="0000FF"/>
                </a:solidFill>
              </a:rPr>
              <a:t>停止条件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00FF"/>
                </a:solidFill>
              </a:rPr>
              <a:t>迭代次数</a:t>
            </a:r>
            <a:r>
              <a:rPr lang="zh-CN" altLang="en-US" dirty="0" smtClean="0"/>
              <a:t>达到最大值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00FF"/>
                </a:solidFill>
              </a:rPr>
              <a:t>窗口中心的偏移量</a:t>
            </a:r>
            <a:r>
              <a:rPr lang="zh-CN" altLang="en-US" dirty="0" smtClean="0"/>
              <a:t>小于指定的阈值，即检测位置收敛到一个稳定点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两种停止条件</a:t>
            </a:r>
            <a:r>
              <a:rPr lang="zh-CN" altLang="en-US" dirty="0" smtClean="0">
                <a:solidFill>
                  <a:srgbClr val="0000FF"/>
                </a:solidFill>
              </a:rPr>
              <a:t>联合使用</a:t>
            </a:r>
            <a:r>
              <a:rPr lang="zh-CN" altLang="en-US" dirty="0" smtClean="0"/>
              <a:t>，满足任一条件即停止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也提供了</a:t>
            </a:r>
            <a:r>
              <a:rPr lang="en-US" altLang="zh-CN" dirty="0" err="1" smtClean="0">
                <a:solidFill>
                  <a:srgbClr val="FF0000"/>
                </a:solidFill>
              </a:rPr>
              <a:t>CamShift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r>
              <a:rPr lang="zh-CN" altLang="en-US" dirty="0" smtClean="0"/>
              <a:t>，相当于</a:t>
            </a:r>
            <a:r>
              <a:rPr lang="en-US" altLang="zh-CN" dirty="0" err="1" smtClean="0">
                <a:solidFill>
                  <a:srgbClr val="FF0000"/>
                </a:solidFill>
              </a:rPr>
              <a:t>Meanshift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r>
              <a:rPr lang="zh-CN" altLang="en-US" dirty="0" smtClean="0"/>
              <a:t>的改进版本</a:t>
            </a:r>
            <a:r>
              <a:rPr lang="en-US" altLang="zh-CN" dirty="0" smtClean="0"/>
              <a:t>(</a:t>
            </a:r>
            <a:r>
              <a:rPr lang="zh-CN" altLang="en-US" dirty="0" smtClean="0"/>
              <a:t>允许改变窗口的尺寸和方向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，其内部调用了</a:t>
            </a:r>
            <a:r>
              <a:rPr lang="en-US" altLang="zh-CN" dirty="0" err="1" smtClean="0">
                <a:solidFill>
                  <a:srgbClr val="FF0000"/>
                </a:solidFill>
              </a:rPr>
              <a:t>Meanshift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均值平移算法查找目标</a:t>
            </a:r>
          </a:p>
        </p:txBody>
      </p:sp>
    </p:spTree>
    <p:extLst>
      <p:ext uri="{BB962C8B-B14F-4D97-AF65-F5344CB8AC3E}">
        <p14:creationId xmlns:p14="http://schemas.microsoft.com/office/powerpoint/2010/main" val="26414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基于内容的图像检索</a:t>
            </a:r>
            <a:r>
              <a:rPr lang="zh-CN" altLang="en-US" dirty="0" smtClean="0"/>
              <a:t>是计算机视觉的一个重要课题，它根据一幅已有的</a:t>
            </a:r>
            <a:r>
              <a:rPr lang="zh-CN" altLang="en-US" dirty="0" smtClean="0">
                <a:solidFill>
                  <a:srgbClr val="0000FF"/>
                </a:solidFill>
              </a:rPr>
              <a:t>基准图像</a:t>
            </a:r>
            <a:r>
              <a:rPr lang="zh-CN" altLang="en-US" dirty="0" smtClean="0"/>
              <a:t>，找出一批</a:t>
            </a:r>
            <a:r>
              <a:rPr lang="zh-CN" altLang="en-US" dirty="0" smtClean="0">
                <a:solidFill>
                  <a:srgbClr val="0000FF"/>
                </a:solidFill>
              </a:rPr>
              <a:t>内容相似的图像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可通过</a:t>
            </a:r>
            <a:r>
              <a:rPr lang="zh-CN" altLang="en-US" dirty="0" smtClean="0">
                <a:solidFill>
                  <a:srgbClr val="0000FF"/>
                </a:solidFill>
              </a:rPr>
              <a:t>比较两幅图像的直方图</a:t>
            </a:r>
            <a:r>
              <a:rPr lang="zh-CN" altLang="en-US" dirty="0" smtClean="0"/>
              <a:t>来衡量它们的</a:t>
            </a:r>
            <a:r>
              <a:rPr lang="zh-CN" altLang="en-US" dirty="0" smtClean="0">
                <a:solidFill>
                  <a:srgbClr val="0000FF"/>
                </a:solidFill>
              </a:rPr>
              <a:t>相似度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提供了</a:t>
            </a:r>
            <a:r>
              <a:rPr lang="en-US" altLang="zh-CN" dirty="0" smtClean="0">
                <a:solidFill>
                  <a:srgbClr val="FF0000"/>
                </a:solidFill>
              </a:rPr>
              <a:t>cv::</a:t>
            </a:r>
            <a:r>
              <a:rPr lang="en-US" altLang="zh-CN" dirty="0" err="1" smtClean="0">
                <a:solidFill>
                  <a:srgbClr val="FF0000"/>
                </a:solidFill>
              </a:rPr>
              <a:t>compareHist</a:t>
            </a:r>
            <a:r>
              <a:rPr lang="zh-CN" altLang="en-US" dirty="0" smtClean="0"/>
              <a:t>函数返回两个直方图之间的相似度：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/>
              <a:t>  </a:t>
            </a:r>
            <a:r>
              <a:rPr lang="en-US" altLang="zh-CN" sz="2000" dirty="0">
                <a:solidFill>
                  <a:srgbClr val="0070C0"/>
                </a:solidFill>
              </a:rPr>
              <a:t>double </a:t>
            </a:r>
            <a:r>
              <a:rPr lang="en-US" altLang="zh-CN" sz="2000" dirty="0" err="1">
                <a:solidFill>
                  <a:srgbClr val="FF0000"/>
                </a:solidFill>
              </a:rPr>
              <a:t>compareHist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en-US" altLang="zh-CN" sz="2000" dirty="0" err="1">
                <a:solidFill>
                  <a:srgbClr val="0070C0"/>
                </a:solidFill>
              </a:rPr>
              <a:t>InputArray</a:t>
            </a:r>
            <a:r>
              <a:rPr lang="en-US" altLang="zh-CN" sz="2000" dirty="0">
                <a:solidFill>
                  <a:srgbClr val="0070C0"/>
                </a:solidFill>
              </a:rPr>
              <a:t> H1</a:t>
            </a:r>
            <a:r>
              <a:rPr lang="en-US" altLang="zh-CN" sz="2000" dirty="0" smtClean="0">
                <a:solidFill>
                  <a:srgbClr val="0070C0"/>
                </a:solidFill>
              </a:rPr>
              <a:t>,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基准直方图</a:t>
            </a:r>
            <a:r>
              <a:rPr lang="en-US" altLang="zh-CN" sz="2000" dirty="0" smtClean="0">
                <a:solidFill>
                  <a:srgbClr val="00B050"/>
                </a:solidFill>
              </a:rPr>
              <a:t> 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		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InputArray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H2, 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待比较直方图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		 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method</a:t>
            </a:r>
            <a:r>
              <a:rPr lang="en-US" altLang="zh-CN" sz="2000" dirty="0" smtClean="0">
                <a:solidFill>
                  <a:srgbClr val="0070C0"/>
                </a:solidFill>
              </a:rPr>
              <a:t>)	 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使用的比较方法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教材例子采用的比较方法是</a:t>
            </a:r>
            <a:r>
              <a:rPr lang="en-US" altLang="zh-CN" sz="2400" dirty="0" smtClean="0">
                <a:solidFill>
                  <a:srgbClr val="FF0000"/>
                </a:solidFill>
              </a:rPr>
              <a:t>CV_COMP_INTERSECT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4.7 </a:t>
            </a:r>
            <a:r>
              <a:rPr lang="zh-CN" altLang="en-US" dirty="0" smtClean="0"/>
              <a:t>比较直方图搜索相似图像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48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通常使用</a:t>
            </a:r>
            <a:r>
              <a:rPr lang="zh-CN" altLang="en-US" dirty="0" smtClean="0">
                <a:solidFill>
                  <a:srgbClr val="FF0000"/>
                </a:solidFill>
              </a:rPr>
              <a:t>颜色直方图</a:t>
            </a:r>
            <a:r>
              <a:rPr lang="zh-CN" altLang="en-US" dirty="0" smtClean="0"/>
              <a:t>进行图像</a:t>
            </a:r>
            <a:r>
              <a:rPr lang="zh-CN" altLang="en-US" dirty="0" smtClean="0">
                <a:solidFill>
                  <a:srgbClr val="0000FF"/>
                </a:solidFill>
              </a:rPr>
              <a:t>相似度比较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algn="just"/>
            <a:r>
              <a:rPr lang="zh-CN" altLang="en-US" dirty="0" smtClean="0"/>
              <a:t>但由于颜色数量太庞大，</a:t>
            </a:r>
            <a:r>
              <a:rPr lang="zh-CN" altLang="en-US" dirty="0" smtClean="0">
                <a:solidFill>
                  <a:srgbClr val="0000FF"/>
                </a:solidFill>
              </a:rPr>
              <a:t>减少直方图的条目数</a:t>
            </a:r>
            <a:r>
              <a:rPr lang="zh-CN" altLang="en-US" dirty="0" smtClean="0"/>
              <a:t>很重要，否则直方图过于稀疏，难以进行比较</a:t>
            </a:r>
            <a:endParaRPr lang="en-US" altLang="zh-CN" dirty="0" smtClean="0"/>
          </a:p>
          <a:p>
            <a:pPr algn="just"/>
            <a:r>
              <a:rPr lang="en-US" altLang="zh-CN" dirty="0" smtClean="0">
                <a:solidFill>
                  <a:srgbClr val="0000FF"/>
                </a:solidFill>
              </a:rPr>
              <a:t>CV_COMP_INTERSECT</a:t>
            </a:r>
            <a:r>
              <a:rPr lang="zh-CN" altLang="en-US" dirty="0" smtClean="0"/>
              <a:t>采用</a:t>
            </a:r>
            <a:r>
              <a:rPr lang="zh-CN" altLang="en-US" dirty="0" smtClean="0">
                <a:solidFill>
                  <a:srgbClr val="FF0000"/>
                </a:solidFill>
              </a:rPr>
              <a:t>交叉点算法</a:t>
            </a:r>
            <a:r>
              <a:rPr lang="zh-CN" altLang="en-US" dirty="0" smtClean="0"/>
              <a:t>比较两个直方图，即逐个条目地比较每个直方图中的数值，并保存</a:t>
            </a:r>
            <a:r>
              <a:rPr lang="zh-CN" altLang="en-US" dirty="0"/>
              <a:t>较</a:t>
            </a:r>
            <a:r>
              <a:rPr lang="zh-CN" altLang="en-US" dirty="0" smtClean="0"/>
              <a:t>小的值，把这些保存的值累加作为相似度。因此两个没有“相同”颜色的直方图得到的相似度为</a:t>
            </a:r>
            <a:r>
              <a:rPr lang="en-US" altLang="zh-CN" dirty="0" smtClean="0">
                <a:solidFill>
                  <a:srgbClr val="0070C0"/>
                </a:solidFill>
              </a:rPr>
              <a:t>0</a:t>
            </a:r>
            <a:r>
              <a:rPr lang="zh-CN" altLang="en-US" dirty="0" smtClean="0"/>
              <a:t>，两个完全相同的直方图得到的值就等于像素总数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比较直方图搜索相似图像</a:t>
            </a:r>
          </a:p>
        </p:txBody>
      </p:sp>
    </p:spTree>
    <p:extLst>
      <p:ext uri="{BB962C8B-B14F-4D97-AF65-F5344CB8AC3E}">
        <p14:creationId xmlns:p14="http://schemas.microsoft.com/office/powerpoint/2010/main" val="131358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2290" name="Picture 2" descr="C:\Users\DELL-PC\Documents\Visual Studio 2015\Projects\OpenCV 4.7\基准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32003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DELL-PC\Documents\Visual Studio 2015\Projects\OpenCV 4.7\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60648"/>
            <a:ext cx="2400265" cy="18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DELL-PC\Documents\Visual Studio 2015\Projects\OpenCV 4.7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45" y="2204864"/>
            <a:ext cx="309826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DELL-PC\Documents\Visual Studio 2015\Projects\OpenCV 4.7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79" y="2204864"/>
            <a:ext cx="3024336" cy="20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DELL-PC\Documents\Visual Studio 2015\Projects\OpenCV 4.7\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81128"/>
            <a:ext cx="2280105" cy="17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DELL-PC\Documents\Visual Studio 2015\Projects\OpenCV 4.7\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79" y="4581128"/>
            <a:ext cx="2754073" cy="195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自己在</a:t>
            </a:r>
            <a:r>
              <a:rPr lang="zh-CN" altLang="en-US" dirty="0" smtClean="0">
                <a:solidFill>
                  <a:srgbClr val="0000FF"/>
                </a:solidFill>
              </a:rPr>
              <a:t>百度图片</a:t>
            </a:r>
            <a:r>
              <a:rPr lang="zh-CN" altLang="en-US" dirty="0" smtClean="0"/>
              <a:t>中搜索一</a:t>
            </a:r>
            <a:r>
              <a:rPr lang="zh-CN" altLang="en-US" dirty="0" smtClean="0">
                <a:solidFill>
                  <a:srgbClr val="0000FF"/>
                </a:solidFill>
              </a:rPr>
              <a:t>主题词</a:t>
            </a:r>
            <a:r>
              <a:rPr lang="zh-CN" altLang="en-US" dirty="0" smtClean="0"/>
              <a:t>，例如“海滩”，选取</a:t>
            </a:r>
            <a:r>
              <a:rPr lang="en-US" altLang="zh-CN" dirty="0" smtClean="0">
                <a:solidFill>
                  <a:srgbClr val="0070C0"/>
                </a:solidFill>
              </a:rPr>
              <a:t>6</a:t>
            </a:r>
            <a:r>
              <a:rPr lang="zh-CN" altLang="en-US" dirty="0" smtClean="0"/>
              <a:t>幅图像，其中一幅作为</a:t>
            </a:r>
            <a:r>
              <a:rPr lang="zh-CN" altLang="en-US" dirty="0" smtClean="0">
                <a:solidFill>
                  <a:srgbClr val="0000FF"/>
                </a:solidFill>
              </a:rPr>
              <a:t>基准图像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参考教材</a:t>
            </a:r>
            <a:r>
              <a:rPr lang="en-US" altLang="zh-CN" dirty="0" smtClean="0">
                <a:solidFill>
                  <a:srgbClr val="0070C0"/>
                </a:solidFill>
              </a:rPr>
              <a:t>P88-P89</a:t>
            </a:r>
            <a:r>
              <a:rPr lang="zh-CN" altLang="en-US" dirty="0" smtClean="0"/>
              <a:t>编写程序，注意：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要求</a:t>
            </a:r>
            <a:r>
              <a:rPr lang="zh-CN" altLang="en-US" dirty="0"/>
              <a:t>显示出所有图像</a:t>
            </a:r>
            <a:r>
              <a:rPr lang="en-US" altLang="zh-CN" dirty="0"/>
              <a:t>(</a:t>
            </a:r>
            <a:r>
              <a:rPr lang="zh-CN" altLang="en-US" dirty="0"/>
              <a:t>窗口名分别为“基准图像”、“图像</a:t>
            </a:r>
            <a:r>
              <a:rPr lang="en-US" altLang="zh-CN" dirty="0"/>
              <a:t>1</a:t>
            </a:r>
            <a:r>
              <a:rPr lang="zh-CN" altLang="en-US" dirty="0"/>
              <a:t>”、“图像</a:t>
            </a:r>
            <a:r>
              <a:rPr lang="en-US" altLang="zh-CN" dirty="0"/>
              <a:t>2</a:t>
            </a:r>
            <a:r>
              <a:rPr lang="zh-CN" altLang="en-US" dirty="0"/>
              <a:t>”</a:t>
            </a:r>
            <a:r>
              <a:rPr lang="en-US" altLang="zh-CN" dirty="0"/>
              <a:t>……)</a:t>
            </a:r>
            <a:r>
              <a:rPr lang="zh-CN" altLang="en-US" dirty="0"/>
              <a:t>，并在命令控制台输出基准图像与其他各图像的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程序有用到之前的</a:t>
            </a:r>
            <a:r>
              <a:rPr lang="en-US" altLang="zh-CN" dirty="0" err="1" smtClean="0">
                <a:solidFill>
                  <a:srgbClr val="0070C0"/>
                </a:solidFill>
              </a:rPr>
              <a:t>ColorHistogram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lvl="1" algn="just"/>
            <a:r>
              <a:rPr lang="zh-CN" altLang="en-US" dirty="0"/>
              <a:t>书</a:t>
            </a:r>
            <a:r>
              <a:rPr lang="zh-CN" altLang="en-US" dirty="0" smtClean="0"/>
              <a:t>上</a:t>
            </a:r>
            <a:r>
              <a:rPr lang="en-US" altLang="zh-CN" dirty="0" smtClean="0">
                <a:solidFill>
                  <a:srgbClr val="0070C0"/>
                </a:solidFill>
              </a:rPr>
              <a:t>main</a:t>
            </a:r>
            <a:r>
              <a:rPr lang="zh-CN" altLang="en-US" dirty="0" smtClean="0"/>
              <a:t>函数代码没有给全</a:t>
            </a:r>
            <a:r>
              <a:rPr lang="en-US" altLang="zh-CN" dirty="0" smtClean="0"/>
              <a:t>(</a:t>
            </a:r>
            <a:r>
              <a:rPr lang="zh-CN" altLang="en-US" dirty="0" smtClean="0"/>
              <a:t>只给了定义</a:t>
            </a:r>
            <a:r>
              <a:rPr lang="en-US" altLang="zh-CN" dirty="0" smtClean="0">
                <a:solidFill>
                  <a:srgbClr val="0070C0"/>
                </a:solidFill>
              </a:rPr>
              <a:t>Image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Comparator</a:t>
            </a:r>
            <a:r>
              <a:rPr lang="zh-CN" altLang="en-US" dirty="0" smtClean="0"/>
              <a:t>对象和设置参考图像的代码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需要自己添加代码</a:t>
            </a:r>
            <a:r>
              <a:rPr lang="zh-CN" altLang="en-US" dirty="0" smtClean="0">
                <a:solidFill>
                  <a:srgbClr val="0000FF"/>
                </a:solidFill>
              </a:rPr>
              <a:t>读入所有图像</a:t>
            </a:r>
            <a:r>
              <a:rPr lang="zh-CN" altLang="en-US" dirty="0" smtClean="0"/>
              <a:t>、分别调用</a:t>
            </a:r>
            <a:r>
              <a:rPr lang="en-US" altLang="zh-CN" dirty="0" err="1" smtClean="0"/>
              <a:t>ImageComparator</a:t>
            </a:r>
            <a:r>
              <a:rPr lang="zh-CN" altLang="en-US" dirty="0" smtClean="0"/>
              <a:t>类的</a:t>
            </a:r>
            <a:r>
              <a:rPr lang="en-US" altLang="zh-CN" dirty="0" smtClean="0"/>
              <a:t>compare</a:t>
            </a:r>
            <a:r>
              <a:rPr lang="zh-CN" altLang="en-US" dirty="0" smtClean="0"/>
              <a:t>函数</a:t>
            </a:r>
            <a:r>
              <a:rPr lang="zh-CN" altLang="en-US" dirty="0" smtClean="0">
                <a:solidFill>
                  <a:srgbClr val="0000FF"/>
                </a:solidFill>
              </a:rPr>
              <a:t>计算相似度</a:t>
            </a:r>
            <a:r>
              <a:rPr lang="zh-CN" altLang="en-US" dirty="0" smtClean="0"/>
              <a:t>以及</a:t>
            </a:r>
            <a:r>
              <a:rPr lang="zh-CN" altLang="en-US" dirty="0" smtClean="0">
                <a:solidFill>
                  <a:srgbClr val="0000FF"/>
                </a:solidFill>
              </a:rPr>
              <a:t>输出相似度到控制台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比较直方图搜索相似图像</a:t>
            </a:r>
          </a:p>
        </p:txBody>
      </p:sp>
    </p:spTree>
    <p:extLst>
      <p:ext uri="{BB962C8B-B14F-4D97-AF65-F5344CB8AC3E}">
        <p14:creationId xmlns:p14="http://schemas.microsoft.com/office/powerpoint/2010/main" val="34960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E906-5EAF-4051-9AD1-143776C5E43B}" type="slidenum">
              <a:rPr lang="en-US" altLang="zh-CN"/>
              <a:pPr/>
              <a:t>6</a:t>
            </a:fld>
            <a:endParaRPr lang="en-US" altLang="zh-CN"/>
          </a:p>
        </p:txBody>
      </p:sp>
      <p:pic>
        <p:nvPicPr>
          <p:cNvPr id="3075" name="Picture 3" descr="H:\教学\数字图像处理\2015\教材资源\BurgerBurge-En1-clips\chap04\p039-fig4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2656"/>
            <a:ext cx="4464496" cy="23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92" y="2916600"/>
            <a:ext cx="5161384" cy="347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6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36504"/>
          </a:xfrm>
        </p:spPr>
        <p:txBody>
          <a:bodyPr/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归一化直方图</a:t>
            </a:r>
            <a:r>
              <a:rPr kumimoji="1" lang="zh-CN" altLang="en-US" sz="32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32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kumimoji="1" lang="zh-CN" altLang="en-US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</a:t>
            </a:r>
            <a:r>
              <a:rPr kumimoji="1"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= </a:t>
            </a:r>
            <a:r>
              <a:rPr kumimoji="1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/ n</a:t>
            </a:r>
            <a:b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为图像中像素的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楷体_GB2312" pitchFamily="49" charset="-122"/>
              </a:rPr>
              <a:t>总数，</a:t>
            </a:r>
            <a:r>
              <a:rPr kumimoji="1" lang="en-US" altLang="zh-CN" sz="2800" b="1" dirty="0" smtClean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给出了图像中灰度值 </a:t>
            </a: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i="1" baseline="-250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出现的几率，也反映了具有灰度值 </a:t>
            </a: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i="1" baseline="-250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的像素占总像素的比例。</a:t>
            </a:r>
          </a:p>
          <a:p>
            <a:pPr lvl="1"/>
            <a:r>
              <a:rPr kumimoji="1" lang="zh-CN" altLang="en-US" sz="2800" b="1" dirty="0">
                <a:ea typeface="楷体_GB2312" pitchFamily="49" charset="-122"/>
              </a:rPr>
              <a:t>为什么叫归一化</a:t>
            </a:r>
            <a:r>
              <a:rPr kumimoji="1" lang="zh-CN" altLang="en-US" sz="2800" b="1" dirty="0" smtClean="0">
                <a:ea typeface="楷体_GB2312" pitchFamily="49" charset="-122"/>
              </a:rPr>
              <a:t>？</a:t>
            </a:r>
            <a:endParaRPr kumimoji="1" lang="zh-CN" altLang="en-US" sz="2800" b="1" dirty="0"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  <a:endParaRPr lang="zh-CN" altLang="en-US" b="1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7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70277"/>
          </a:xfrm>
        </p:spPr>
        <p:txBody>
          <a:bodyPr/>
          <a:lstStyle/>
          <a:p>
            <a:r>
              <a:rPr lang="zh-CN" altLang="en-US" sz="2600" dirty="0"/>
              <a:t>是否可以</a:t>
            </a:r>
            <a:r>
              <a:rPr lang="zh-CN" altLang="en-US" sz="2600" dirty="0">
                <a:solidFill>
                  <a:srgbClr val="FF0000"/>
                </a:solidFill>
              </a:rPr>
              <a:t>仅利用直方图来重建一幅图像</a:t>
            </a:r>
            <a:r>
              <a:rPr lang="zh-CN" altLang="en-US" sz="2600" dirty="0"/>
              <a:t>呢？也即，直方图是否可以以某种方式逆转</a:t>
            </a:r>
            <a:r>
              <a:rPr lang="zh-CN" altLang="en-US" sz="2600" dirty="0" smtClean="0"/>
              <a:t>？</a:t>
            </a:r>
            <a:endParaRPr lang="en-US" altLang="zh-CN" sz="2600" dirty="0" smtClean="0"/>
          </a:p>
          <a:p>
            <a:endParaRPr lang="en-US" altLang="zh-CN" sz="2600" dirty="0"/>
          </a:p>
          <a:p>
            <a:endParaRPr lang="en-US" altLang="zh-CN" sz="2600" dirty="0" smtClean="0"/>
          </a:p>
          <a:p>
            <a:endParaRPr lang="en-US" altLang="zh-CN" sz="2600" dirty="0"/>
          </a:p>
          <a:p>
            <a:endParaRPr lang="en-US" altLang="zh-CN" sz="2600" dirty="0" smtClean="0"/>
          </a:p>
          <a:p>
            <a:r>
              <a:rPr lang="zh-CN" altLang="en-US" sz="2600" dirty="0" smtClean="0"/>
              <a:t>直方图并未反映出其每个条目对应于图像中的位置，因此</a:t>
            </a:r>
            <a:r>
              <a:rPr lang="zh-CN" altLang="en-US" sz="2600" dirty="0" smtClean="0">
                <a:solidFill>
                  <a:srgbClr val="FF0000"/>
                </a:solidFill>
              </a:rPr>
              <a:t>直方图不包含图像中像素点的空间排列信息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r>
              <a:rPr lang="zh-CN" altLang="en-US" sz="2600" dirty="0" smtClean="0"/>
              <a:t>用同样数目的具有特定灰度值的像素点可以建立多种多样的图像，尽管这些图像看上去差别很大，但它们却具有完全相同的直方图</a:t>
            </a:r>
            <a:endParaRPr lang="en-US" altLang="zh-CN" sz="2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5122" name="Picture 2" descr="http://img3.cache.netease.com/video/2011/1/17/20110117150557fb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24744"/>
            <a:ext cx="30243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:\教学\数字图像处理\2015\教材资源\BurgerBurge-En1-clips\chap04\p039-fig4-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804907"/>
            <a:ext cx="4032250" cy="12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4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72008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400" dirty="0" smtClean="0"/>
              <a:t>中，</a:t>
            </a:r>
            <a:r>
              <a:rPr lang="en-US" altLang="zh-CN" sz="2400" dirty="0" smtClean="0">
                <a:solidFill>
                  <a:srgbClr val="FF0000"/>
                </a:solidFill>
              </a:rPr>
              <a:t>cv::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calcHist</a:t>
            </a:r>
            <a:r>
              <a:rPr lang="zh-CN" altLang="en-US" sz="2400" dirty="0" smtClean="0"/>
              <a:t>函数可用于</a:t>
            </a:r>
            <a:r>
              <a:rPr lang="zh-CN" altLang="en-US" sz="2400" dirty="0" smtClean="0">
                <a:solidFill>
                  <a:srgbClr val="0000FF"/>
                </a:solidFill>
              </a:rPr>
              <a:t>计算图像的直方图</a:t>
            </a:r>
            <a:r>
              <a:rPr lang="zh-CN" altLang="en-US" sz="2400" dirty="0" smtClean="0"/>
              <a:t>，其原型如下：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</a:rPr>
              <a:t>void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calcHist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const</a:t>
            </a:r>
            <a:r>
              <a:rPr lang="en-US" altLang="zh-CN" sz="2000" dirty="0" smtClean="0">
                <a:solidFill>
                  <a:srgbClr val="0000FF"/>
                </a:solidFill>
              </a:rPr>
              <a:t> Mat*</a:t>
            </a:r>
            <a:r>
              <a:rPr lang="en-US" altLang="zh-CN" sz="2000" dirty="0" smtClean="0">
                <a:solidFill>
                  <a:srgbClr val="0070C0"/>
                </a:solidFill>
              </a:rPr>
              <a:t> images,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输入图像数组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2000" dirty="0" smtClean="0">
                <a:solidFill>
                  <a:srgbClr val="0000FF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nimages</a:t>
            </a:r>
            <a:r>
              <a:rPr lang="en-US" altLang="zh-CN" sz="2000" dirty="0" smtClean="0">
                <a:solidFill>
                  <a:srgbClr val="0070C0"/>
                </a:solidFill>
              </a:rPr>
              <a:t>, 	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输入图像个数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const</a:t>
            </a:r>
            <a:r>
              <a:rPr lang="en-US" altLang="zh-CN" sz="2000" dirty="0" smtClean="0">
                <a:solidFill>
                  <a:srgbClr val="0000FF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2000" dirty="0" smtClean="0">
                <a:solidFill>
                  <a:srgbClr val="0000FF"/>
                </a:solidFill>
              </a:rPr>
              <a:t>* </a:t>
            </a:r>
            <a:r>
              <a:rPr lang="en-US" altLang="zh-CN" sz="2000" dirty="0" smtClean="0">
                <a:solidFill>
                  <a:srgbClr val="0070C0"/>
                </a:solidFill>
              </a:rPr>
              <a:t>channels,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所使用的通道编号</a:t>
            </a:r>
            <a:r>
              <a:rPr lang="en-US" altLang="zh-CN" sz="2000" dirty="0" smtClean="0">
                <a:solidFill>
                  <a:srgbClr val="00B050"/>
                </a:solidFill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</a:rPr>
              <a:t>数组</a:t>
            </a:r>
            <a:r>
              <a:rPr lang="en-US" altLang="zh-CN" sz="2000" dirty="0" smtClean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InputArray</a:t>
            </a:r>
            <a:r>
              <a:rPr lang="en-US" altLang="zh-CN" sz="2000" dirty="0" smtClean="0">
                <a:solidFill>
                  <a:srgbClr val="0070C0"/>
                </a:solidFill>
              </a:rPr>
              <a:t> mask,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掩码图像</a:t>
            </a:r>
            <a:r>
              <a:rPr lang="en-US" altLang="zh-CN" sz="2000" dirty="0" smtClean="0">
                <a:solidFill>
                  <a:srgbClr val="00B050"/>
                </a:solidFill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</a:rPr>
              <a:t>掩码值非</a:t>
            </a:r>
            <a:r>
              <a:rPr lang="en-US" altLang="zh-CN" sz="2000" dirty="0" smtClean="0">
                <a:solidFill>
                  <a:srgbClr val="00B050"/>
                </a:solidFill>
              </a:rPr>
              <a:t>0</a:t>
            </a:r>
            <a:r>
              <a:rPr lang="zh-CN" altLang="en-US" sz="2000" dirty="0" smtClean="0">
                <a:solidFill>
                  <a:srgbClr val="00B050"/>
                </a:solidFill>
              </a:rPr>
              <a:t>的像素才统计</a:t>
            </a:r>
            <a:r>
              <a:rPr lang="en-US" altLang="zh-CN" sz="2000" dirty="0" smtClean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OutputArray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</a:t>
            </a:r>
            <a:r>
              <a:rPr lang="en-US" altLang="zh-CN" sz="2000" dirty="0" smtClean="0">
                <a:solidFill>
                  <a:srgbClr val="0070C0"/>
                </a:solidFill>
              </a:rPr>
              <a:t>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输出直方图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</a:rPr>
              <a:t> dims,	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直方图的维数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const</a:t>
            </a:r>
            <a:r>
              <a:rPr lang="en-US" altLang="zh-CN" sz="2000" dirty="0" smtClean="0">
                <a:solidFill>
                  <a:srgbClr val="0000FF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2000" dirty="0" smtClean="0">
                <a:solidFill>
                  <a:srgbClr val="0000FF"/>
                </a:solidFill>
              </a:rPr>
              <a:t>*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histSize</a:t>
            </a:r>
            <a:r>
              <a:rPr lang="en-US" altLang="zh-CN" sz="2000" dirty="0" smtClean="0">
                <a:solidFill>
                  <a:srgbClr val="0070C0"/>
                </a:solidFill>
              </a:rPr>
              <a:t>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每一维的条目数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const</a:t>
            </a:r>
            <a:r>
              <a:rPr lang="en-US" altLang="zh-CN" sz="2000" dirty="0" smtClean="0">
                <a:solidFill>
                  <a:srgbClr val="0000FF"/>
                </a:solidFill>
              </a:rPr>
              <a:t> float**</a:t>
            </a:r>
            <a:r>
              <a:rPr lang="en-US" altLang="zh-CN" sz="2000" dirty="0" smtClean="0">
                <a:solidFill>
                  <a:srgbClr val="0070C0"/>
                </a:solidFill>
              </a:rPr>
              <a:t> ranges,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每个维度上统计的像素值范围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00FF"/>
                </a:solidFill>
              </a:rPr>
              <a:t>bool</a:t>
            </a:r>
            <a:r>
              <a:rPr lang="en-US" altLang="zh-CN" sz="2000" dirty="0" smtClean="0">
                <a:solidFill>
                  <a:srgbClr val="0070C0"/>
                </a:solidFill>
              </a:rPr>
              <a:t> uniform=true, 	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各条目是否均匀分布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00FF"/>
                </a:solidFill>
              </a:rPr>
              <a:t>bool</a:t>
            </a:r>
            <a:r>
              <a:rPr lang="en-US" altLang="zh-CN" sz="2000" dirty="0" smtClean="0">
                <a:solidFill>
                  <a:srgbClr val="0070C0"/>
                </a:solidFill>
              </a:rPr>
              <a:t> accumulate=false) </a:t>
            </a:r>
            <a:r>
              <a:rPr lang="en-US" altLang="zh-CN" sz="2000" dirty="0" smtClean="0">
                <a:solidFill>
                  <a:srgbClr val="00B050"/>
                </a:solidFill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</a:rPr>
              <a:t>计算结果是否在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hist</a:t>
            </a:r>
            <a:r>
              <a:rPr lang="zh-CN" altLang="en-US" sz="2000" dirty="0" smtClean="0">
                <a:solidFill>
                  <a:srgbClr val="00B050"/>
                </a:solidFill>
              </a:rPr>
              <a:t>基础上累加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计算图像直方图</a:t>
            </a:r>
          </a:p>
        </p:txBody>
      </p:sp>
    </p:spTree>
    <p:extLst>
      <p:ext uri="{BB962C8B-B14F-4D97-AF65-F5344CB8AC3E}">
        <p14:creationId xmlns:p14="http://schemas.microsoft.com/office/powerpoint/2010/main" val="16915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18337</TotalTime>
  <Words>2495</Words>
  <Application>Microsoft Office PowerPoint</Application>
  <PresentationFormat>全屏显示(4:3)</PresentationFormat>
  <Paragraphs>533</Paragraphs>
  <Slides>58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聚合</vt:lpstr>
      <vt:lpstr>计算机视觉 第4章 用直方图统计像素</vt:lpstr>
      <vt:lpstr>第4章 用直方图统计像素</vt:lpstr>
      <vt:lpstr>4.1 简介</vt:lpstr>
      <vt:lpstr>4.2 计算图像直方图</vt:lpstr>
      <vt:lpstr>4.2 计算图像直方图</vt:lpstr>
      <vt:lpstr>PowerPoint 演示文稿</vt:lpstr>
      <vt:lpstr>4.2 计算图像直方图</vt:lpstr>
      <vt:lpstr>PowerPoint 演示文稿</vt:lpstr>
      <vt:lpstr>4.2 计算图像直方图</vt:lpstr>
      <vt:lpstr>PowerPoint 演示文稿</vt:lpstr>
      <vt:lpstr>PowerPoint 演示文稿</vt:lpstr>
      <vt:lpstr>PowerPoint 演示文稿</vt:lpstr>
      <vt:lpstr>4.2 计算图像直方图</vt:lpstr>
      <vt:lpstr>PowerPoint 演示文稿</vt:lpstr>
      <vt:lpstr>4.2 计算图像直方图</vt:lpstr>
      <vt:lpstr>PowerPoint 演示文稿</vt:lpstr>
      <vt:lpstr>4.2 计算图像直方图</vt:lpstr>
      <vt:lpstr>PowerPoint 演示文稿</vt:lpstr>
      <vt:lpstr>4.2 计算图像直方图</vt:lpstr>
      <vt:lpstr>4.3 利用查找表修改图像外观</vt:lpstr>
      <vt:lpstr>4.3 利用查找表修改图像外观</vt:lpstr>
      <vt:lpstr>4.3 利用查找表修改图像外观</vt:lpstr>
      <vt:lpstr>4.3 利用查找表修改图像外观</vt:lpstr>
      <vt:lpstr>4.3 利用查找表修改图像外观</vt:lpstr>
      <vt:lpstr>4.3 利用查找表修改图像外观</vt:lpstr>
      <vt:lpstr>PowerPoint 演示文稿</vt:lpstr>
      <vt:lpstr>PowerPoint 演示文稿</vt:lpstr>
      <vt:lpstr>PowerPoint 演示文稿</vt:lpstr>
      <vt:lpstr>PowerPoint 演示文稿</vt:lpstr>
      <vt:lpstr>4.3 利用查找表修改图像外观</vt:lpstr>
      <vt:lpstr>4.4 直方图均衡化</vt:lpstr>
      <vt:lpstr>PowerPoint 演示文稿</vt:lpstr>
      <vt:lpstr>4.4 直方图均衡化</vt:lpstr>
      <vt:lpstr>4.5 反向投影直方图检测特定图像内容</vt:lpstr>
      <vt:lpstr>4.5 反向投影直方图检测特定图像内容</vt:lpstr>
      <vt:lpstr>4.5 反向投影直方图检测特定图像内容</vt:lpstr>
      <vt:lpstr>4.5 反向投影直方图检测特定图像内容</vt:lpstr>
      <vt:lpstr>4.5 反向投影直方图检测特定图像内容</vt:lpstr>
      <vt:lpstr>4.5 反向投影直方图检测特定图像内容</vt:lpstr>
      <vt:lpstr>4.5 反向投影直方图检测特定图像内容</vt:lpstr>
      <vt:lpstr>PowerPoint 演示文稿</vt:lpstr>
      <vt:lpstr>PowerPoint 演示文稿</vt:lpstr>
      <vt:lpstr>4.6 均值平移算法查找目标</vt:lpstr>
      <vt:lpstr>4.6 均值平移算法查找目标</vt:lpstr>
      <vt:lpstr>4.6 均值平移算法查找目标</vt:lpstr>
      <vt:lpstr>4.6 均值平移算法查找目标</vt:lpstr>
      <vt:lpstr>4.6 均值平移算法查找目标</vt:lpstr>
      <vt:lpstr>4.6 均值平移算法查找目标</vt:lpstr>
      <vt:lpstr>4.6 均值平移算法查找目标</vt:lpstr>
      <vt:lpstr>PowerPoint 演示文稿</vt:lpstr>
      <vt:lpstr>PowerPoint 演示文稿</vt:lpstr>
      <vt:lpstr>PowerPoint 演示文稿</vt:lpstr>
      <vt:lpstr>4.6 均值平移算法查找目标</vt:lpstr>
      <vt:lpstr>4.6 均值平移算法查找目标</vt:lpstr>
      <vt:lpstr>4.7 比较直方图搜索相似图像</vt:lpstr>
      <vt:lpstr>4.7 比较直方图搜索相似图像</vt:lpstr>
      <vt:lpstr>PowerPoint 演示文稿</vt:lpstr>
      <vt:lpstr>4.7 比较直方图搜索相似图像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计算机视觉 第1章 图像编程入门</dc:title>
  <dc:creator>Kun Zou</dc:creator>
  <cp:lastModifiedBy>Kun Zou</cp:lastModifiedBy>
  <cp:revision>511</cp:revision>
  <dcterms:created xsi:type="dcterms:W3CDTF">2016-07-13T11:30:32Z</dcterms:created>
  <dcterms:modified xsi:type="dcterms:W3CDTF">2017-09-28T01:46:27Z</dcterms:modified>
</cp:coreProperties>
</file>